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81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9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5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7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0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7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8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3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59DD-EE0F-449D-93F4-8B9245164D9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23E1-3440-4588-BCBE-77018FE04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0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DG1HHQjnvTI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9652" y="228600"/>
            <a:ext cx="9168935" cy="47679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ГАПОУ КАЗАНСКИЙ ТОРГОВО-ЭКОНОМИЧЕСКИЙ ТЕХНИКУМ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3929" y="6044385"/>
            <a:ext cx="6240379" cy="501315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Преподаватель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Тазиева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Марьям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Фагимовна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3171" y="1351722"/>
            <a:ext cx="9225416" cy="380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«Технология организации и проведения </a:t>
            </a:r>
          </a:p>
          <a:p>
            <a:pPr algn="ctr"/>
            <a:r>
              <a:rPr lang="ru-RU" sz="4000" dirty="0" smtClean="0"/>
              <a:t>преддипломной практики </a:t>
            </a:r>
          </a:p>
          <a:p>
            <a:pPr algn="ctr"/>
            <a:r>
              <a:rPr lang="ru-RU" sz="4000" dirty="0" smtClean="0"/>
              <a:t>в условиях дистанционного обучения</a:t>
            </a:r>
          </a:p>
          <a:p>
            <a:pPr algn="ctr"/>
            <a:r>
              <a:rPr lang="ru-RU" sz="4000" dirty="0"/>
              <a:t>д</a:t>
            </a:r>
            <a:r>
              <a:rPr lang="ru-RU" sz="4000" dirty="0" smtClean="0"/>
              <a:t>ля студентов по специальности </a:t>
            </a:r>
          </a:p>
          <a:p>
            <a:pPr algn="ctr"/>
            <a:r>
              <a:rPr lang="ru-RU" sz="4000" dirty="0" smtClean="0"/>
              <a:t>54.02.08 Техника и искусство фотографии»</a:t>
            </a:r>
          </a:p>
        </p:txBody>
      </p:sp>
    </p:spTree>
    <p:extLst>
      <p:ext uri="{BB962C8B-B14F-4D97-AF65-F5344CB8AC3E}">
        <p14:creationId xmlns:p14="http://schemas.microsoft.com/office/powerpoint/2010/main" val="239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58" y="344907"/>
            <a:ext cx="10515600" cy="15703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Практическая часть диплома, разработана с учетом возможности выполнения студентами фотосъемки дома или на природе.</a:t>
            </a:r>
            <a:br>
              <a:rPr lang="ru-RU" sz="2800" dirty="0" smtClean="0"/>
            </a:br>
            <a:r>
              <a:rPr lang="ru-RU" sz="2800" dirty="0" smtClean="0"/>
              <a:t>Работы на проверку, с целью получения обратной связи, присылают личным сообщением во </a:t>
            </a:r>
            <a:r>
              <a:rPr lang="ru-RU" sz="2800" dirty="0" err="1" smtClean="0"/>
              <a:t>ВКонтакте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6431" y="2485290"/>
            <a:ext cx="5027619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3493" y="2615565"/>
            <a:ext cx="4828571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97" y="417443"/>
            <a:ext cx="5973416" cy="56354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BD4343"/>
                </a:solidFill>
              </a:rPr>
              <a:t>В последний день преддипломной практики студенты будут присылать отчеты в электронном виде (</a:t>
            </a:r>
            <a:r>
              <a:rPr lang="ru-RU" sz="3600" u="sng" dirty="0" smtClean="0">
                <a:solidFill>
                  <a:srgbClr val="BD4343"/>
                </a:solidFill>
              </a:rPr>
              <a:t>документы </a:t>
            </a:r>
            <a:r>
              <a:rPr lang="en-US" sz="3600" u="sng" dirty="0" smtClean="0">
                <a:solidFill>
                  <a:srgbClr val="BD4343"/>
                </a:solidFill>
              </a:rPr>
              <a:t>Word</a:t>
            </a:r>
            <a:r>
              <a:rPr lang="ru-RU" sz="3600" u="sng" dirty="0" smtClean="0">
                <a:solidFill>
                  <a:srgbClr val="BD4343"/>
                </a:solidFill>
              </a:rPr>
              <a:t>) </a:t>
            </a:r>
            <a:r>
              <a:rPr lang="ru-RU" sz="3600" dirty="0" smtClean="0">
                <a:solidFill>
                  <a:srgbClr val="BD4343"/>
                </a:solidFill>
              </a:rPr>
              <a:t>через социальную сеть </a:t>
            </a:r>
            <a:r>
              <a:rPr lang="ru-RU" sz="3600" dirty="0" err="1" smtClean="0">
                <a:solidFill>
                  <a:srgbClr val="BD4343"/>
                </a:solidFill>
              </a:rPr>
              <a:t>ВКонтакте</a:t>
            </a:r>
            <a:r>
              <a:rPr lang="ru-RU" sz="3600" dirty="0" smtClean="0">
                <a:solidFill>
                  <a:srgbClr val="BD4343"/>
                </a:solidFill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Когда будет возможность распечатать, студенты сдадут отчеты в напечатанном и в сброшюрованном виде.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1505" y="987424"/>
            <a:ext cx="4766433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037522"/>
            <a:ext cx="12192000" cy="181037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АНАЛИЗ   ПРЕПОДАВАТЕЛЕМ    СТУДЕНТОВ    ГРУППЫ    129 ТФ 9/17, </a:t>
            </a:r>
            <a:br>
              <a:rPr lang="ru-RU" sz="2800" b="1" dirty="0" smtClean="0"/>
            </a:br>
            <a:r>
              <a:rPr lang="ru-RU" sz="2800" b="1" dirty="0" smtClean="0"/>
              <a:t>ПО   ОПЫТУ   ПРОХОЖДЕНИЯ    ПРОИЗВОДСТВЕННОЙ    ПРАКТИКИ </a:t>
            </a:r>
            <a:br>
              <a:rPr lang="ru-RU" sz="2800" b="1" dirty="0" smtClean="0"/>
            </a:br>
            <a:r>
              <a:rPr lang="ru-RU" sz="2800" b="1" dirty="0" smtClean="0"/>
              <a:t>ПЕРЕД   ВЫХОДОМ  НА   ПРЕДДИПЛОМНУЮ    ПРАКТИКУ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068017"/>
              </p:ext>
            </p:extLst>
          </p:nvPr>
        </p:nvGraphicFramePr>
        <p:xfrm>
          <a:off x="449179" y="1973180"/>
          <a:ext cx="11044989" cy="4114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695"/>
                <a:gridCol w="9256294"/>
              </a:tblGrid>
              <a:tr h="103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студентов 129 </a:t>
                      </a:r>
                      <a:r>
                        <a:rPr lang="ru-RU" sz="1800" dirty="0" smtClean="0">
                          <a:effectLst/>
                        </a:rPr>
                        <a:t>группы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освоения материала студентами, их характеристика и </a:t>
                      </a:r>
                      <a:r>
                        <a:rPr lang="ru-RU" sz="1800" dirty="0" smtClean="0">
                          <a:effectLst/>
                        </a:rPr>
                        <a:t>ответственность выполнения заданий</a:t>
                      </a:r>
                      <a:r>
                        <a:rPr lang="ru-RU" sz="1800" baseline="0" dirty="0" smtClean="0">
                          <a:effectLst/>
                        </a:rPr>
                        <a:t> в назначенный срок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человек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Ответственные студенты, понимают материал, в случае сложных вопросов сами задают вопросы, и точно в срок выполняют все задания.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6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человека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Старательные, не всегда сразу понимают материал, редко сами спрашивают, чаще преподаватель уточняет степень их понимания материала и консультирует, сдают вовремя, если их поторапливать.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человек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Способные, могут выполнить все задания, но ленятся, игнорируют и не вовремя сдают промежуточный материал для проверки.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человека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Очень тяжело понимают материал, трудолюбивые, требуют особого внимания, надо сидеть вместе и выполнять задания.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9073" y="336884"/>
            <a:ext cx="11016917" cy="16282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Анализ прохождения производственной практики показал, что общее собрание не гарантирует внимательного прослушивания материала.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3610" y="2126149"/>
            <a:ext cx="10812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n w="0"/>
              <a:latin typeface="+mj-lt"/>
            </a:endParaRPr>
          </a:p>
          <a:p>
            <a:r>
              <a:rPr lang="ru-RU" sz="2400" b="1" dirty="0" smtClean="0">
                <a:ln w="0"/>
                <a:latin typeface="+mj-lt"/>
              </a:rPr>
              <a:t>По этой причине  каждому студенту  перед   дипломной практикой было выслано: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0"/>
                <a:latin typeface="+mj-lt"/>
              </a:rPr>
              <a:t>индивидуальное задание,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0"/>
                <a:latin typeface="+mj-lt"/>
              </a:rPr>
              <a:t>методические рекомендации.</a:t>
            </a:r>
          </a:p>
          <a:p>
            <a:pPr marL="342900" indent="-342900">
              <a:buFontTx/>
              <a:buChar char="-"/>
            </a:pPr>
            <a:endParaRPr lang="ru-RU" sz="2400" b="1" dirty="0">
              <a:ln w="0"/>
              <a:latin typeface="+mj-lt"/>
            </a:endParaRPr>
          </a:p>
          <a:p>
            <a:pPr algn="just"/>
            <a:r>
              <a:rPr lang="ru-RU" sz="2400" b="1" dirty="0" smtClean="0">
                <a:ln w="0"/>
                <a:latin typeface="+mj-lt"/>
              </a:rPr>
              <a:t>И  после ознакомления студентами материала, индивидуального плана, дат проведения, задач преддипломной практики. </a:t>
            </a:r>
          </a:p>
          <a:p>
            <a:endParaRPr lang="ru-RU" sz="2400" b="1" dirty="0" smtClean="0">
              <a:ln w="0"/>
              <a:latin typeface="+mj-lt"/>
            </a:endParaRPr>
          </a:p>
          <a:p>
            <a:endParaRPr lang="ru-RU" sz="2400" b="1" dirty="0" smtClean="0">
              <a:ln w="0"/>
              <a:latin typeface="+mj-lt"/>
            </a:endParaRPr>
          </a:p>
          <a:p>
            <a:pPr algn="just"/>
            <a:r>
              <a:rPr lang="ru-RU" sz="2400" b="1" dirty="0" smtClean="0">
                <a:ln w="0"/>
                <a:latin typeface="+mj-lt"/>
              </a:rPr>
              <a:t>Телефонный разговор, либо разговор через приложение </a:t>
            </a:r>
            <a:r>
              <a:rPr lang="en-US" sz="2400" b="1" dirty="0" err="1" smtClean="0"/>
              <a:t>WhatsApp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В</a:t>
            </a:r>
            <a:r>
              <a:rPr lang="ru-RU" sz="2400" b="1" dirty="0" smtClean="0">
                <a:ln w="0"/>
                <a:latin typeface="+mj-lt"/>
              </a:rPr>
              <a:t> ходе  живого диалога можно определить степень усвоения материала.</a:t>
            </a:r>
            <a:endParaRPr lang="ru-RU" sz="2400" b="1" dirty="0">
              <a:ln w="0"/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73151" y="3470614"/>
            <a:ext cx="288757" cy="385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73150" y="5007584"/>
            <a:ext cx="288757" cy="385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73150" y="2126149"/>
            <a:ext cx="288757" cy="385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5201" y="2162509"/>
            <a:ext cx="2937153" cy="435133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7842" y="1027906"/>
            <a:ext cx="4496271" cy="56578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484" y="365124"/>
            <a:ext cx="8714874" cy="1325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Материал для ознакомления перед преддипломной практикой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2" y="1237638"/>
            <a:ext cx="11243416" cy="5774141"/>
          </a:xfrm>
          <a:prstGeom prst="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TextBox 2"/>
          <p:cNvSpPr txBox="1"/>
          <p:nvPr/>
        </p:nvSpPr>
        <p:spPr>
          <a:xfrm>
            <a:off x="663647" y="144378"/>
            <a:ext cx="1067602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Методические рекомендации по преддипломной практике будут отправлены для ознакомления отдельным </a:t>
            </a:r>
            <a:r>
              <a:rPr lang="ru-RU" sz="2800" dirty="0" smtClean="0"/>
              <a:t>файлом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05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80737"/>
            <a:ext cx="105156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smtClean="0">
                <a:solidFill>
                  <a:schemeClr val="bg1"/>
                </a:solidFill>
              </a:rPr>
              <a:t>Подбор вариантов коммуникации со студентами для прохождения преддипломной 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65" y="1629156"/>
            <a:ext cx="7214302" cy="2261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Для коммуникации выбрана общая беседа в социальной сети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ВКонтакте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для объявлений, напоминаний задания, учета посещаемости.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Причины выбора: </a:t>
            </a:r>
            <a:r>
              <a:rPr lang="ru-RU" sz="2000" b="0" dirty="0" smtClean="0"/>
              <a:t>вся группа состоит в беседе, все бывают на связи, студентам комфортно и  удобно отправлять документы, фотографии и общаться.</a:t>
            </a:r>
            <a:endParaRPr lang="ru-RU" sz="20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12267" y="1707033"/>
            <a:ext cx="1770225" cy="4501306"/>
          </a:xfrm>
          <a:prstGeom prst="rect">
            <a:avLst/>
          </a:prstGeom>
        </p:spPr>
      </p:pic>
      <p:pic>
        <p:nvPicPr>
          <p:cNvPr id="2052" name="Picture 4" descr="https://ichip.ru/images/cache/2017/6/6/resize_2000_498_true_crop_2000_498_0_0_q90_239942_90df5dbe5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78" y="3697480"/>
            <a:ext cx="2653748" cy="66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9416255" y="1619492"/>
            <a:ext cx="2319886" cy="4874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65" y="4473267"/>
            <a:ext cx="698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b="1" dirty="0" smtClean="0">
                <a:solidFill>
                  <a:srgbClr val="FF0000"/>
                </a:solidFill>
                <a:hlinkClick r:id="rId5"/>
              </a:rPr>
              <a:t>Платформа </a:t>
            </a:r>
            <a:r>
              <a:rPr lang="en-US" b="1" dirty="0" smtClean="0">
                <a:solidFill>
                  <a:srgbClr val="FF0000"/>
                </a:solidFill>
                <a:hlinkClick r:id="rId5"/>
              </a:rPr>
              <a:t>Google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 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Classroom</a:t>
            </a:r>
            <a:r>
              <a:rPr lang="ru-RU" dirty="0" smtClean="0">
                <a:solidFill>
                  <a:srgbClr val="FF0000"/>
                </a:solidFill>
                <a:hlinkClick r:id="rId5"/>
              </a:rPr>
              <a:t> для нескольких студентов не удобна,  не могут подключить его через компьютер, </a:t>
            </a:r>
          </a:p>
          <a:p>
            <a:pPr fontAlgn="t"/>
            <a:r>
              <a:rPr lang="ru-RU" dirty="0" smtClean="0">
                <a:solidFill>
                  <a:srgbClr val="FF0000"/>
                </a:solidFill>
                <a:hlinkClick r:id="rId5"/>
              </a:rPr>
              <a:t>в итоге присылают во </a:t>
            </a:r>
            <a:r>
              <a:rPr lang="ru-RU" dirty="0" err="1" smtClean="0">
                <a:solidFill>
                  <a:srgbClr val="FF0000"/>
                </a:solidFill>
                <a:hlinkClick r:id="rId5"/>
              </a:rPr>
              <a:t>ВКонтакте</a:t>
            </a:r>
            <a:r>
              <a:rPr lang="ru-RU" dirty="0" smtClean="0">
                <a:solidFill>
                  <a:srgbClr val="FF0000"/>
                </a:solidFill>
                <a:hlinkClick r:id="rId5"/>
              </a:rPr>
              <a:t>.</a:t>
            </a:r>
            <a:endParaRPr lang="en-US" dirty="0">
              <a:solidFill>
                <a:srgbClr val="FF0000"/>
              </a:solidFill>
              <a:hlinkClick r:id="rId5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098" y="5398505"/>
            <a:ext cx="4333333" cy="1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81074" y="4058653"/>
            <a:ext cx="1900989" cy="465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969" y="478088"/>
            <a:ext cx="10515600" cy="14549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Общий принцип работы по преддипломной практике на дистанционном </a:t>
            </a:r>
            <a:r>
              <a:rPr lang="ru-RU" b="1" dirty="0" smtClean="0"/>
              <a:t>обучении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969" y="2218656"/>
            <a:ext cx="10515600" cy="4639344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BD4343"/>
                </a:solidFill>
              </a:rPr>
              <a:t>        1. Ежедневное напоминание задания в общей беседе во  </a:t>
            </a:r>
            <a:r>
              <a:rPr lang="ru-RU" sz="3600" dirty="0" err="1" smtClean="0">
                <a:solidFill>
                  <a:srgbClr val="BD4343"/>
                </a:solidFill>
              </a:rPr>
              <a:t>ВКонтакте</a:t>
            </a:r>
            <a:r>
              <a:rPr lang="ru-RU" sz="3600" dirty="0" smtClean="0">
                <a:solidFill>
                  <a:srgbClr val="BD4343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BD4343"/>
                </a:solidFill>
              </a:rPr>
              <a:t>        </a:t>
            </a:r>
            <a:r>
              <a:rPr lang="ru-RU" sz="3600" dirty="0" smtClean="0">
                <a:solidFill>
                  <a:srgbClr val="BD4343"/>
                </a:solidFill>
              </a:rPr>
              <a:t>2. Избирательное ежедневное напоминание студентам о задании личным сообщением во </a:t>
            </a:r>
            <a:r>
              <a:rPr lang="ru-RU" sz="3600" dirty="0" err="1" smtClean="0">
                <a:solidFill>
                  <a:srgbClr val="BD4343"/>
                </a:solidFill>
              </a:rPr>
              <a:t>ВКонтакте</a:t>
            </a:r>
            <a:r>
              <a:rPr lang="ru-RU" sz="3600" dirty="0" smtClean="0">
                <a:solidFill>
                  <a:srgbClr val="BD4343"/>
                </a:solidFill>
              </a:rPr>
              <a:t>, помощь в написании и контроль их выполнения. 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bg1"/>
                </a:solidFill>
              </a:rPr>
              <a:t>Причины:</a:t>
            </a:r>
          </a:p>
          <a:p>
            <a:pPr marL="0" indent="0" algn="just">
              <a:buNone/>
            </a:pPr>
            <a:r>
              <a:rPr lang="ru-RU" sz="2200" dirty="0" smtClean="0"/>
              <a:t>-    Старательные и сильные студенты сами изучают тематику дипломного проекта, анализируют,  разрабатывают содержание теоретической и практической части, со стороны куратора только консультация и контроль. </a:t>
            </a:r>
          </a:p>
          <a:p>
            <a:pPr marL="0" indent="0" algn="just">
              <a:buNone/>
            </a:pPr>
            <a:r>
              <a:rPr lang="ru-RU" sz="2200" dirty="0" smtClean="0"/>
              <a:t>-    Студентам с низкой степенью понимания материала, нужна помощь в сборе, систематизации, обработке данных, разработке материала. В данных случаях куратор проводит консультации по вопросам содержания и последовательности выполнения ВКР, а также оказывает помощь в подборе необходимой литературы. Общение происходит в личных сообщениях в контакте, как представлено на рисунках на следующем слайде.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25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333" y="2363715"/>
            <a:ext cx="3656273" cy="40428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241" y="320141"/>
            <a:ext cx="10519610" cy="11149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Беседа во </a:t>
            </a:r>
            <a:r>
              <a:rPr lang="ru-RU" sz="3600" b="1" dirty="0" err="1" smtClean="0"/>
              <a:t>ВКонтакте</a:t>
            </a:r>
            <a:r>
              <a:rPr lang="ru-RU" sz="3600" b="1" dirty="0" smtClean="0"/>
              <a:t> в личных сообщениях с каждым студентом</a:t>
            </a:r>
            <a:endParaRPr lang="ru-RU" sz="27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78" y="2804566"/>
            <a:ext cx="2953601" cy="375723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8757142" y="2363715"/>
            <a:ext cx="3280458" cy="37153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05877" y="1511904"/>
            <a:ext cx="77823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Помощь со стороны преподавателя индивидуально каждому студенту. </a:t>
            </a:r>
          </a:p>
          <a:p>
            <a:pPr algn="ctr"/>
            <a:r>
              <a:rPr lang="ru-RU" dirty="0" smtClean="0"/>
              <a:t>Разработка последовательного содержания для диплома.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6370959" y="2804566"/>
            <a:ext cx="2499536" cy="39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96" y="365125"/>
            <a:ext cx="10846904" cy="12070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Текущий контроль работ по сбору теоретической части для </a:t>
            </a:r>
            <a:r>
              <a:rPr lang="ru-RU" b="1" dirty="0" smtClean="0"/>
              <a:t>ВКР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331" y="2287231"/>
            <a:ext cx="2744394" cy="34842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03471" y="2197367"/>
            <a:ext cx="3229826" cy="3587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43" y="2325219"/>
            <a:ext cx="2910296" cy="3408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806" y="1726023"/>
            <a:ext cx="1109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Студенты на проверку присылают личным сообщением во </a:t>
            </a:r>
            <a:r>
              <a:rPr lang="ru-RU" sz="2800" b="1" dirty="0" err="1"/>
              <a:t>ВКонтакте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309772" y="5861328"/>
            <a:ext cx="1250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BD4343"/>
                </a:solidFill>
              </a:rPr>
              <a:t>Работы проверяю в течении суток, и обратно высылаю вордовский документ, </a:t>
            </a:r>
            <a:endParaRPr lang="ru-RU" sz="2400" dirty="0" smtClean="0">
              <a:solidFill>
                <a:srgbClr val="BD4343"/>
              </a:solidFill>
            </a:endParaRPr>
          </a:p>
          <a:p>
            <a:pPr algn="ctr"/>
            <a:r>
              <a:rPr lang="ru-RU" sz="2400" dirty="0" smtClean="0">
                <a:solidFill>
                  <a:srgbClr val="BD4343"/>
                </a:solidFill>
              </a:rPr>
              <a:t>в </a:t>
            </a:r>
            <a:r>
              <a:rPr lang="ru-RU" sz="2400" dirty="0">
                <a:solidFill>
                  <a:srgbClr val="BD4343"/>
                </a:solidFill>
              </a:rPr>
              <a:t>котором красным цветом </a:t>
            </a:r>
            <a:r>
              <a:rPr lang="ru-RU" sz="2400" dirty="0" smtClean="0">
                <a:solidFill>
                  <a:srgbClr val="BD4343"/>
                </a:solidFill>
              </a:rPr>
              <a:t>подписываю, </a:t>
            </a:r>
            <a:r>
              <a:rPr lang="ru-RU" sz="2400" dirty="0">
                <a:solidFill>
                  <a:srgbClr val="BD4343"/>
                </a:solidFill>
              </a:rPr>
              <a:t>что нужно добавить и исправить. </a:t>
            </a:r>
            <a:endParaRPr lang="ru-RU" sz="2400" dirty="0">
              <a:solidFill>
                <a:srgbClr val="BD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528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ГАПОУ КАЗАНСКИЙ ТОРГОВО-ЭКОНОМИЧЕСКИЙ ТЕХНИКУМ</vt:lpstr>
      <vt:lpstr>АНАЛИЗ   ПРЕПОДАВАТЕЛЕМ    СТУДЕНТОВ    ГРУППЫ    129 ТФ 9/17,  ПО   ОПЫТУ   ПРОХОЖДЕНИЯ    ПРОИЗВОДСТВЕННОЙ    ПРАКТИКИ  ПЕРЕД   ВЫХОДОМ  НА   ПРЕДДИПЛОМНУЮ    ПРАКТИКУ</vt:lpstr>
      <vt:lpstr>Анализ прохождения производственной практики показал, что общее собрание не гарантирует внимательного прослушивания материала.</vt:lpstr>
      <vt:lpstr>Материал для ознакомления перед преддипломной практикой</vt:lpstr>
      <vt:lpstr>Презентация PowerPoint</vt:lpstr>
      <vt:lpstr>Подбор вариантов коммуникации со студентами для прохождения преддипломной практики</vt:lpstr>
      <vt:lpstr>Общий принцип работы по преддипломной практике на дистанционном обучении</vt:lpstr>
      <vt:lpstr>Беседа во ВКонтакте в личных сообщениях с каждым студентом</vt:lpstr>
      <vt:lpstr>Текущий контроль работ по сбору теоретической части для ВКР</vt:lpstr>
      <vt:lpstr>Практическая часть диплома, разработана с учетом возможности выполнения студентами фотосъемки дома или на природе. Работы на проверку, с целью получения обратной связи, присылают личным сообщением во ВКонтакте. </vt:lpstr>
      <vt:lpstr>В последний день преддипломной практики студенты будут присылать отчеты в электронном виде (документы Word) через социальную сеть ВКонтакте.  Когда будет возможность распечатать, студенты сдадут отчеты в напечатанном и в сброшюрованном виде.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Maryam</dc:creator>
  <cp:lastModifiedBy>Maryam</cp:lastModifiedBy>
  <cp:revision>38</cp:revision>
  <dcterms:created xsi:type="dcterms:W3CDTF">2020-05-11T12:33:51Z</dcterms:created>
  <dcterms:modified xsi:type="dcterms:W3CDTF">2020-05-12T06:19:19Z</dcterms:modified>
</cp:coreProperties>
</file>