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2" r:id="rId1"/>
    <p:sldMasterId id="2147483674" r:id="rId2"/>
  </p:sldMasterIdLst>
  <p:notesMasterIdLst>
    <p:notesMasterId r:id="rId54"/>
  </p:notesMasterIdLst>
  <p:handoutMasterIdLst>
    <p:handoutMasterId r:id="rId55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356" r:id="rId15"/>
    <p:sldId id="357" r:id="rId16"/>
    <p:sldId id="363" r:id="rId17"/>
    <p:sldId id="367" r:id="rId18"/>
    <p:sldId id="369" r:id="rId19"/>
    <p:sldId id="370" r:id="rId20"/>
    <p:sldId id="380" r:id="rId21"/>
    <p:sldId id="381" r:id="rId22"/>
    <p:sldId id="382" r:id="rId23"/>
    <p:sldId id="383" r:id="rId24"/>
    <p:sldId id="384" r:id="rId25"/>
    <p:sldId id="385" r:id="rId26"/>
    <p:sldId id="386" r:id="rId27"/>
    <p:sldId id="387" r:id="rId28"/>
    <p:sldId id="388" r:id="rId29"/>
    <p:sldId id="389" r:id="rId30"/>
    <p:sldId id="390" r:id="rId31"/>
    <p:sldId id="391" r:id="rId32"/>
    <p:sldId id="392" r:id="rId33"/>
    <p:sldId id="393" r:id="rId34"/>
    <p:sldId id="394" r:id="rId35"/>
    <p:sldId id="395" r:id="rId36"/>
    <p:sldId id="396" r:id="rId37"/>
    <p:sldId id="401" r:id="rId38"/>
    <p:sldId id="408" r:id="rId39"/>
    <p:sldId id="409" r:id="rId40"/>
    <p:sldId id="411" r:id="rId41"/>
    <p:sldId id="416" r:id="rId42"/>
    <p:sldId id="417" r:id="rId43"/>
    <p:sldId id="418" r:id="rId44"/>
    <p:sldId id="419" r:id="rId45"/>
    <p:sldId id="420" r:id="rId46"/>
    <p:sldId id="421" r:id="rId47"/>
    <p:sldId id="422" r:id="rId48"/>
    <p:sldId id="427" r:id="rId49"/>
    <p:sldId id="428" r:id="rId50"/>
    <p:sldId id="429" r:id="rId51"/>
    <p:sldId id="436" r:id="rId52"/>
    <p:sldId id="435" r:id="rId5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22"/>
    <p:restoredTop sz="94618"/>
  </p:normalViewPr>
  <p:slideViewPr>
    <p:cSldViewPr snapToGrid="0" snapToObjects="1">
      <p:cViewPr>
        <p:scale>
          <a:sx n="95" d="100"/>
          <a:sy n="95" d="100"/>
        </p:scale>
        <p:origin x="-101" y="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9" d="100"/>
          <a:sy n="69" d="100"/>
        </p:scale>
        <p:origin x="3696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C6AACF-EF36-6D4C-9679-A3E46643E4C0}" type="datetimeFigureOut">
              <a:rPr lang="ru-RU" smtClean="0"/>
              <a:t>10.11.2016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994471-64B0-4F49-9B01-402702107F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3924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CF5C61-BA8B-D54F-98E7-69D61A50EF22}" type="datetimeFigureOut">
              <a:rPr lang="ru-RU" smtClean="0"/>
              <a:t>10.11.2016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13AE0-E4E0-9647-A653-A05653D138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76240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68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377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8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624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93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17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165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2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5238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ru-RU" altLang="ru-RU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5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9D70B43-9314-4CCE-AEF4-90077C517687}" type="slidenum">
              <a:rPr lang="ru-RU" smtClean="0"/>
              <a:pPr>
                <a:defRPr/>
              </a:pPr>
              <a:t>51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F50A-44C4-7944-A9ED-86ACA5251B39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62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846-451B-7842-8CE4-96F197EDDABD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27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9928-ED49-2F41-A7E8-92970E6A8C2A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40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2503-83C3-0740-A961-1BF86DF7AA0D}" type="datetime1">
              <a:rPr lang="ru-RU" smtClean="0"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78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E8FE5-F31C-5F41-B12D-2D441EAB4E58}" type="datetime1">
              <a:rPr lang="ru-RU" smtClean="0"/>
              <a:t>10.11.2016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412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3855-201E-4447-AB28-9FD26AF71AAA}" type="datetime1">
              <a:rPr lang="ru-RU" smtClean="0"/>
              <a:t>10.11.2016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476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C1DA-0EC7-BC4C-B96E-E0C6E09ABBA1}" type="datetime1">
              <a:rPr lang="ru-RU" smtClean="0"/>
              <a:t>10.11.2016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9219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63090-511C-AB4C-8929-FFA697CBFC1C}" type="datetime1">
              <a:rPr lang="ru-RU" smtClean="0"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1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AE75-1A33-344D-97E1-ED660F88CF5F}" type="datetime1">
              <a:rPr lang="ru-RU" smtClean="0"/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472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0FA5A-E3B8-0945-961C-3804DE40B4CE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732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A601D-7279-7544-927F-BCBCB210FD4F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4907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F50A-44C4-7944-A9ED-86ACA5251B3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34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6846-451B-7842-8CE4-96F197EDDAB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03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D9928-ED49-2F41-A7E8-92970E6A8C2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87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52503-83C3-0740-A961-1BF86DF7AA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624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E8FE5-F31C-5F41-B12D-2D441EAB4E5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863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3855-201E-4447-AB28-9FD26AF71AA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8074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C1DA-0EC7-BC4C-B96E-E0C6E09ABBA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13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63090-511C-AB4C-8929-FFA697CBFC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2153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4AE75-1A33-344D-97E1-ED660F88CF5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502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0FA5A-E3B8-0945-961C-3804DE40B4C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79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A601D-7279-7544-927F-BCBCB210FD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790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00F85-C686-3842-9B0D-F6A8EBDA62AA}" type="datetime1">
              <a:rPr lang="ru-RU" smtClean="0"/>
              <a:t>10.11.2016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2B65D-9959-1B4F-B228-A919836DC1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436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700F85-C686-3842-9B0D-F6A8EBDA62A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10.11.2016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2B65D-9959-1B4F-B228-A919836DC19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932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4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5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rebennikov.ru/" TargetMode="External"/><Relationship Id="rId13" Type="http://schemas.openxmlformats.org/officeDocument/2006/relationships/hyperlink" Target="http://www.adme.ru/" TargetMode="External"/><Relationship Id="rId18" Type="http://schemas.openxmlformats.org/officeDocument/2006/relationships/hyperlink" Target="http://www.sovetnik.ru/" TargetMode="External"/><Relationship Id="rId3" Type="http://schemas.openxmlformats.org/officeDocument/2006/relationships/hyperlink" Target="http://www.rbc.ru/" TargetMode="External"/><Relationship Id="rId7" Type="http://schemas.openxmlformats.org/officeDocument/2006/relationships/hyperlink" Target="http://www.4p.ru/" TargetMode="External"/><Relationship Id="rId12" Type="http://schemas.openxmlformats.org/officeDocument/2006/relationships/hyperlink" Target="http://biz-garmony.com.ua/" TargetMode="External"/><Relationship Id="rId17" Type="http://schemas.openxmlformats.org/officeDocument/2006/relationships/hyperlink" Target="http://www.raexpert.ru/" TargetMode="External"/><Relationship Id="rId2" Type="http://schemas.openxmlformats.org/officeDocument/2006/relationships/image" Target="../media/image2.emf"/><Relationship Id="rId16" Type="http://schemas.openxmlformats.org/officeDocument/2006/relationships/hyperlink" Target="http://www.r-techno.com/" TargetMode="External"/><Relationship Id="rId20" Type="http://schemas.openxmlformats.org/officeDocument/2006/relationships/hyperlink" Target="http://dis.ru/market/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ostav.ru/" TargetMode="External"/><Relationship Id="rId11" Type="http://schemas.openxmlformats.org/officeDocument/2006/relationships/hyperlink" Target="http://www.e-xecutive.ru/" TargetMode="External"/><Relationship Id="rId5" Type="http://schemas.openxmlformats.org/officeDocument/2006/relationships/hyperlink" Target="http://marketing.spb.ru/" TargetMode="External"/><Relationship Id="rId15" Type="http://schemas.openxmlformats.org/officeDocument/2006/relationships/hyperlink" Target="http://www.p-marketing.ru/" TargetMode="External"/><Relationship Id="rId10" Type="http://schemas.openxmlformats.org/officeDocument/2006/relationships/hyperlink" Target="http://www.cfin.ru/marketing/" TargetMode="External"/><Relationship Id="rId19" Type="http://schemas.openxmlformats.org/officeDocument/2006/relationships/hyperlink" Target="http://www.v-ratio.ru/" TargetMode="External"/><Relationship Id="rId4" Type="http://schemas.openxmlformats.org/officeDocument/2006/relationships/hyperlink" Target="http://research.rbc.ru/" TargetMode="External"/><Relationship Id="rId9" Type="http://schemas.openxmlformats.org/officeDocument/2006/relationships/hyperlink" Target="http://marketing.web-standart.net/" TargetMode="External"/><Relationship Id="rId14" Type="http://schemas.openxmlformats.org/officeDocument/2006/relationships/hyperlink" Target="http://www.salespro.ru/" TargetMode="Externa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29199" y="3118758"/>
            <a:ext cx="6449787" cy="1052190"/>
          </a:xfrm>
        </p:spPr>
        <p:txBody>
          <a:bodyPr/>
          <a:lstStyle/>
          <a:p>
            <a:pPr algn="ctr"/>
            <a:r>
              <a:rPr lang="ru-RU" altLang="ru-RU" sz="22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Формирование </a:t>
            </a:r>
            <a:r>
              <a:rPr lang="ru-RU" altLang="ru-RU" sz="22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системы продаж </a:t>
            </a:r>
            <a:endParaRPr lang="ru-RU" altLang="ru-RU" sz="2200" b="1" dirty="0" smtClean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algn="ctr"/>
            <a:r>
              <a:rPr lang="ru-RU" altLang="ru-RU" sz="2200" b="1" dirty="0" smtClean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инновационного </a:t>
            </a:r>
            <a:r>
              <a:rPr lang="ru-RU" altLang="ru-RU" sz="22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продукта </a:t>
            </a:r>
          </a:p>
          <a:p>
            <a:pPr algn="ctr"/>
            <a:endParaRPr lang="ru-RU" altLang="ru-RU" sz="2200" b="1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11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894013" y="626121"/>
            <a:ext cx="6538745" cy="92804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Приоритетные направления развития науки, технологий и техники Российской Федерации</a:t>
            </a:r>
            <a:endParaRPr lang="ru-RU" sz="2400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2894013" y="2005264"/>
            <a:ext cx="7059612" cy="253841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информационно-телекоммуникационные системы;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индустрия </a:t>
            </a:r>
            <a:r>
              <a:rPr lang="ru-RU" sz="22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наносистем</a:t>
            </a: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 материалы;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живые системы (биотехнологии);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рациональное природопользование;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энергетика и энергосбережение;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2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 и противодействие терроризму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ru-RU" sz="22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211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892969" y="935878"/>
            <a:ext cx="8558463" cy="73120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Направления развития инноваций в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Республике Татарстан</a:t>
            </a:r>
            <a:endParaRPr lang="ru-RU" sz="2400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2541423" y="1699170"/>
            <a:ext cx="6859252" cy="3264568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сфера </a:t>
            </a: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электроэнергетики;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медицинское и фармацевтическое </a:t>
            </a: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</a:t>
            </a: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нанотехнологии</a:t>
            </a: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высотное и подземное </a:t>
            </a: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строительство;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стройматериалов</a:t>
            </a:r>
            <a:r>
              <a:rPr lang="ru-RU" sz="20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IT-услуги;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химия;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биоинженерия; 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микроэлектроника.</a:t>
            </a:r>
            <a:endParaRPr lang="ru-RU" sz="20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654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101515" y="875297"/>
            <a:ext cx="8069180" cy="573839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16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Шестой японский прогноз развития мировой науки, техники и технологии до 2025 г. </a:t>
            </a:r>
            <a:r>
              <a:rPr lang="ru-RU" sz="1600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(источник: Р.А. </a:t>
            </a:r>
            <a:r>
              <a:rPr lang="ru-RU" sz="1600" kern="0" dirty="0" err="1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Фатхутдинов</a:t>
            </a:r>
            <a:r>
              <a:rPr lang="ru-RU" sz="1600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«Стратегический маркетинг») </a:t>
            </a:r>
            <a:endParaRPr lang="ru-RU" sz="1600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3" name="Group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143278"/>
              </p:ext>
            </p:extLst>
          </p:nvPr>
        </p:nvGraphicFramePr>
        <p:xfrm>
          <a:off x="2334126" y="1593682"/>
          <a:ext cx="9148145" cy="4749337"/>
        </p:xfrm>
        <a:graphic>
          <a:graphicData uri="http://schemas.openxmlformats.org/drawingml/2006/table">
            <a:tbl>
              <a:tblPr/>
              <a:tblGrid>
                <a:gridCol w="569496"/>
                <a:gridCol w="1548063"/>
                <a:gridCol w="7030586"/>
              </a:tblGrid>
              <a:tr h="38137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Год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Область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Тема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718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2006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Связь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Широкое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использование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коммерческих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сделок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посредством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электронной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сети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основе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системы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электронных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денег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перевода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средств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08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Окружающая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среда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Введение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экологического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налога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для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сохранения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окружающей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среды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мировом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масштабе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Широкое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применение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технологии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получения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энергии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из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отходов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топлива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363">
                <a:tc rowSpan="5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2007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Материалы</a:t>
                      </a:r>
                      <a:endParaRPr kumimoji="1" lang="en-US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использование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технологии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вторичного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использования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пластмасс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7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Информация</a:t>
                      </a:r>
                      <a:endParaRPr kumimoji="1" lang="en-US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Широкое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применение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высоконадежных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сетевых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систем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способных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защитить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конфиденциальность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информации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вмешательства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хакеров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7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Окружающая среда</a:t>
                      </a:r>
                      <a:endParaRPr kumimoji="1" lang="en-US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Практическое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использование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материалов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заменяющих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флюорокарбоны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фторуглероды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) и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галлоны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без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разрушения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озонового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слоя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4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Транспорт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Широкое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применение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систем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транспортного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контроля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дорогах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для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оптимального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контроля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потока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автомобилей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городах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идентификация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количества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транспортных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средств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скорости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уровня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перегрузки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автодорог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Здравоохранение</a:t>
                      </a:r>
                      <a:endParaRPr kumimoji="1" lang="en-US" altLang="ru-RU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вакцины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HIV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718">
                <a:tc row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2024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Наука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о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жизни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кристалла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искусственного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интеллекта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»,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способного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понимать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разделять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человеческие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эмоции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33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Наука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о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жизни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интерфейсов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облегчающих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прямую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связь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компьютер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kumimoji="1" lang="en-US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мозг</a:t>
                      </a:r>
                      <a:r>
                        <a:rPr kumimoji="1" lang="en-US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charset="0"/>
                          <a:cs typeface="Times New Roman" panose="02020603050405020304" pitchFamily="18" charset="0"/>
                        </a:rPr>
                        <a:t>»</a:t>
                      </a:r>
                      <a:endParaRPr kumimoji="1" lang="en-US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78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116431" y="531812"/>
            <a:ext cx="5582653" cy="611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Кто разрабатывает новые продукты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881313" y="3286126"/>
            <a:ext cx="7643812" cy="3286125"/>
          </a:xfrm>
          <a:prstGeom prst="rect">
            <a:avLst/>
          </a:prstGeom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категории новых товаров принято относить: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Принципиально новые товары: новые технологии (</a:t>
            </a:r>
            <a:r>
              <a:rPr lang="ru-RU" sz="16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</a:t>
            </a: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-, нано-, химия, </a:t>
            </a:r>
            <a:r>
              <a:rPr lang="en-US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т.д.), программные продукты, новые технологии переработки отходов, энергетические коктейли, ароматизированное пиво, </a:t>
            </a:r>
            <a:r>
              <a:rPr lang="ru-RU" sz="1600" kern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вебинары</a:t>
            </a: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ru-RU" sz="16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Улучшенные или модифицированные товары (то есть продукты улучшенного дизайна, имеющие более привлекательную упаковку, дополнительную функцию или новую марку): мобильные телефоны с новыми функциями и возможностью </a:t>
            </a:r>
            <a:r>
              <a:rPr lang="en-US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3G</a:t>
            </a: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зубная паста с функциями восстановления зубной эмали, кондиционер с дезинфекцией воздуха и т.д.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ru-RU" sz="16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Существующие товары, предлагаемые к реализации на новых рынках: видеонаблюдение на строительных объектах, кредитование на различных рынках, географически новый рынок, фитнесс - центры для детей, книги для чтения на КПК или в мр3 формате…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5380873" y="1088401"/>
            <a:ext cx="1862138" cy="21148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600" b="1" i="1"/>
              <a:t>Рынок</a:t>
            </a:r>
          </a:p>
          <a:p>
            <a:endParaRPr lang="ru-RU" altLang="ru-RU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7780673" y="1075497"/>
            <a:ext cx="1981200" cy="212776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400" b="1" i="1"/>
              <a:t>Независимые фирмы</a:t>
            </a:r>
            <a:endParaRPr lang="ru-RU" altLang="ru-RU" sz="1400" b="1"/>
          </a:p>
          <a:p>
            <a:endParaRPr lang="ru-RU" altLang="ru-RU"/>
          </a:p>
        </p:txBody>
      </p:sp>
      <p:pic>
        <p:nvPicPr>
          <p:cNvPr id="1031" name="Picture 9" descr="j0341802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092" y="1148780"/>
            <a:ext cx="1842919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 Box 4"/>
          <p:cNvSpPr txBox="1">
            <a:spLocks noChangeArrowheads="1"/>
          </p:cNvSpPr>
          <p:nvPr/>
        </p:nvSpPr>
        <p:spPr bwMode="auto">
          <a:xfrm>
            <a:off x="2905436" y="1142354"/>
            <a:ext cx="1955322" cy="20609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600" b="1" i="1"/>
              <a:t>Предприятие</a:t>
            </a:r>
          </a:p>
          <a:p>
            <a:endParaRPr lang="ru-RU" altLang="ru-RU"/>
          </a:p>
        </p:txBody>
      </p:sp>
      <p:pic>
        <p:nvPicPr>
          <p:cNvPr id="1033" name="Picture 7" descr="j0341825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436" y="1088401"/>
            <a:ext cx="1955322" cy="1867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524001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graphicFrame>
        <p:nvGraphicFramePr>
          <p:cNvPr id="102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2997232"/>
              </p:ext>
            </p:extLst>
          </p:nvPr>
        </p:nvGraphicFramePr>
        <p:xfrm>
          <a:off x="7780673" y="1336207"/>
          <a:ext cx="1981200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017" r:id="rId6" imgW="3172968" imgH="2599944" progId="Unknown">
                  <p:embed/>
                </p:oleObj>
              </mc:Choice>
              <mc:Fallback>
                <p:oleObj r:id="rId6" imgW="3172968" imgH="2599944" progId="Unknown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80673" y="1336207"/>
                        <a:ext cx="1981200" cy="161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529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4603891"/>
              </p:ext>
            </p:extLst>
          </p:nvPr>
        </p:nvGraphicFramePr>
        <p:xfrm>
          <a:off x="2403309" y="1211070"/>
          <a:ext cx="7940842" cy="530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041" name="Диаграмма" r:id="rId4" imgW="6096000" imgH="5486581" progId="MSGraph.Chart.8">
                  <p:embed followColorScheme="full"/>
                </p:oleObj>
              </mc:Choice>
              <mc:Fallback>
                <p:oleObj name="Диаграмма" r:id="rId4" imgW="6096000" imgH="5486581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alphaModFix amt="33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309" y="1211070"/>
                        <a:ext cx="7940842" cy="5307205"/>
                      </a:xfrm>
                      <a:prstGeom prst="rect">
                        <a:avLst/>
                      </a:prstGeom>
                      <a:solidFill>
                        <a:schemeClr val="accent2">
                          <a:alpha val="33000"/>
                        </a:schemeClr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216276" y="476251"/>
            <a:ext cx="5434013" cy="4667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Провалы новых продуктов</a:t>
            </a:r>
            <a:b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(причины неудач)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75276" y="1341439"/>
            <a:ext cx="4968875" cy="1944687"/>
          </a:xfrm>
          <a:prstGeom prst="rect">
            <a:avLst/>
          </a:prstGeom>
        </p:spPr>
        <p:txBody>
          <a:bodyPr/>
          <a:lstStyle/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Лучшая мышеловка, которая никому не нужна – 28 %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Мы тоже… - 24 %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Выбивание конкурентами – 13 %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Техническая собака – 15 %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Ошибка в цене – 13 %</a:t>
            </a:r>
          </a:p>
          <a:p>
            <a:pPr marL="609600" indent="-6096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ru-RU" sz="1600" b="1" kern="0" dirty="0">
                <a:solidFill>
                  <a:srgbClr val="FF33CC"/>
                </a:solidFill>
              </a:rPr>
              <a:t>Игнорирование продукта рынком – 7 %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-495300" y="6518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sp>
        <p:nvSpPr>
          <p:cNvPr id="7" name="TextBox 6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6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4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>
          <a:xfrm>
            <a:off x="2634916" y="772863"/>
            <a:ext cx="7690757" cy="841374"/>
          </a:xfrm>
        </p:spPr>
        <p:txBody>
          <a:bodyPr>
            <a:normAutofit/>
          </a:bodyPr>
          <a:lstStyle/>
          <a:p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функций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маркетинга</a:t>
            </a:r>
            <a:b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этапах инвестиционного проекта</a:t>
            </a:r>
          </a:p>
        </p:txBody>
      </p:sp>
      <p:sp>
        <p:nvSpPr>
          <p:cNvPr id="28675" name="Rectangle 6"/>
          <p:cNvSpPr>
            <a:spLocks noGrp="1" noChangeArrowheads="1"/>
          </p:cNvSpPr>
          <p:nvPr>
            <p:ph idx="1"/>
          </p:nvPr>
        </p:nvSpPr>
        <p:spPr>
          <a:xfrm>
            <a:off x="2779796" y="1807244"/>
            <a:ext cx="6415088" cy="34290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ПРЕДИНВЕСТИЦИОННЫЙ</a:t>
            </a:r>
          </a:p>
          <a:p>
            <a:pPr>
              <a:lnSpc>
                <a:spcPct val="80000"/>
              </a:lnSpc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Итогом этапа является разработка бизнес-плана проекта. </a:t>
            </a:r>
            <a:endParaRPr lang="ru-RU" altLang="ru-RU" sz="2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Реализуются функции стратегического маркетинга: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9263" indent="-273050"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маркетинговых исследований</a:t>
            </a:r>
          </a:p>
          <a:p>
            <a:pPr marL="449263" indent="-273050"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сегментирование потребителей</a:t>
            </a:r>
          </a:p>
          <a:p>
            <a:pPr marL="449263" indent="-273050"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маркетинговых стратегий, определение ориентировочных бюджетов маркетинга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7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8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2390274" y="567991"/>
            <a:ext cx="7772400" cy="1143000"/>
          </a:xfrm>
        </p:spPr>
        <p:txBody>
          <a:bodyPr>
            <a:normAutofit/>
          </a:bodyPr>
          <a:lstStyle/>
          <a:p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функций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маркетинга</a:t>
            </a:r>
            <a:b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этапах инвестиционного проекта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2057400" y="1830471"/>
            <a:ext cx="9912333" cy="3059196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ИНВЕСТИЦИОННЫЙ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Итогом этапа является сдача проекта в эксплуатацию.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Реализуются функции оперативного маркетинга - мероприятия комплекса маркетинга, направленные на реализацию рыночного потенциала проекта: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товар: непосредственная разработка торговой марки, упаковки товара и др.; 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цена: разработка контрактной политики, системы скидок и др.; 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товара: проведение переговоров с торговыми компаниями, открытие представительств в выбранных городах и др.; </a:t>
            </a: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продаж: разработка рекламной компании, специальных </a:t>
            </a: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акций.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8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701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>
          <a:xfrm>
            <a:off x="2724884" y="797316"/>
            <a:ext cx="7697338" cy="709683"/>
          </a:xfrm>
        </p:spPr>
        <p:txBody>
          <a:bodyPr>
            <a:noAutofit/>
          </a:bodyPr>
          <a:lstStyle/>
          <a:p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функций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маркетинга</a:t>
            </a:r>
            <a:b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этапах инвестиционного проекта</a:t>
            </a: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2838951" y="1871163"/>
            <a:ext cx="6929438" cy="2967037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ЭТАП – ЭКСПЛУТАЦИОННЫЙ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n-US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Непосредственная</a:t>
            </a:r>
            <a:r>
              <a: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</a:t>
            </a:r>
            <a:r>
              <a: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Реализуются функции оперативного маркетинга - выполняются мероприятия комплекса маркетинга, включая продажи - получение запланированных доходов.</a:t>
            </a:r>
          </a:p>
          <a:p>
            <a:endParaRPr lang="ru-RU" alt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1095438" y="297076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9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3732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Заголовок 1"/>
          <p:cNvSpPr txBox="1">
            <a:spLocks/>
          </p:cNvSpPr>
          <p:nvPr/>
        </p:nvSpPr>
        <p:spPr>
          <a:xfrm>
            <a:off x="1845918" y="905733"/>
            <a:ext cx="8886251" cy="421994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Алгоритм разработки программы вывода </a:t>
            </a:r>
            <a:r>
              <a:rPr lang="ru-RU" sz="22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нового товара </a:t>
            </a: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 рынок     </a:t>
            </a:r>
            <a:r>
              <a:rPr lang="ru-RU" sz="28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						</a:t>
            </a:r>
            <a:endParaRPr lang="ru-RU" sz="2800" kern="0" dirty="0">
              <a:solidFill>
                <a:schemeClr val="tx2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1747" name="Group 2"/>
          <p:cNvGrpSpPr>
            <a:grpSpLocks/>
          </p:cNvGrpSpPr>
          <p:nvPr/>
        </p:nvGrpSpPr>
        <p:grpSpPr bwMode="auto">
          <a:xfrm>
            <a:off x="2712780" y="1470044"/>
            <a:ext cx="7152525" cy="5115240"/>
            <a:chOff x="740" y="6318"/>
            <a:chExt cx="10567" cy="8812"/>
          </a:xfrm>
        </p:grpSpPr>
        <p:sp>
          <p:nvSpPr>
            <p:cNvPr id="31748" name="Text Box 3"/>
            <p:cNvSpPr txBox="1">
              <a:spLocks noChangeArrowheads="1"/>
            </p:cNvSpPr>
            <p:nvPr/>
          </p:nvSpPr>
          <p:spPr bwMode="auto">
            <a:xfrm>
              <a:off x="4290" y="6318"/>
              <a:ext cx="2474" cy="51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1.Постановка целей</a:t>
              </a:r>
              <a:endParaRPr lang="ru-RU" altLang="ru-RU"/>
            </a:p>
          </p:txBody>
        </p:sp>
        <p:sp>
          <p:nvSpPr>
            <p:cNvPr id="31749" name="Text Box 4"/>
            <p:cNvSpPr txBox="1">
              <a:spLocks noChangeArrowheads="1"/>
            </p:cNvSpPr>
            <p:nvPr/>
          </p:nvSpPr>
          <p:spPr bwMode="auto">
            <a:xfrm>
              <a:off x="3276" y="7073"/>
              <a:ext cx="4644" cy="13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200" dirty="0">
                  <a:latin typeface="Calibri" charset="0"/>
                </a:rPr>
                <a:t>2. Итоги анализа рынка нового продукта:</a:t>
              </a:r>
            </a:p>
            <a:p>
              <a:r>
                <a:rPr lang="ru-RU" altLang="ru-RU" sz="1200" dirty="0">
                  <a:latin typeface="Calibri" charset="0"/>
                </a:rPr>
                <a:t>- Целесообразность</a:t>
              </a:r>
            </a:p>
            <a:p>
              <a:r>
                <a:rPr lang="ru-RU" altLang="ru-RU" sz="1200" dirty="0">
                  <a:latin typeface="Calibri" charset="0"/>
                </a:rPr>
                <a:t>- Показатели</a:t>
              </a:r>
            </a:p>
            <a:p>
              <a:r>
                <a:rPr lang="ru-RU" altLang="ru-RU" sz="1200" dirty="0">
                  <a:latin typeface="Calibri" charset="0"/>
                </a:rPr>
                <a:t>- Целевые сегменты</a:t>
              </a:r>
              <a:endParaRPr lang="ru-RU" altLang="ru-RU" dirty="0"/>
            </a:p>
          </p:txBody>
        </p:sp>
        <p:sp>
          <p:nvSpPr>
            <p:cNvPr id="31750" name="Text Box 5"/>
            <p:cNvSpPr txBox="1">
              <a:spLocks noChangeArrowheads="1"/>
            </p:cNvSpPr>
            <p:nvPr/>
          </p:nvSpPr>
          <p:spPr bwMode="auto">
            <a:xfrm>
              <a:off x="740" y="8603"/>
              <a:ext cx="3235" cy="10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3. Определение конкурентных преимуществ нового товара для клиентов</a:t>
              </a:r>
              <a:endParaRPr lang="ru-RU" altLang="ru-RU"/>
            </a:p>
          </p:txBody>
        </p:sp>
        <p:sp>
          <p:nvSpPr>
            <p:cNvPr id="31751" name="Text Box 6"/>
            <p:cNvSpPr txBox="1">
              <a:spLocks noChangeArrowheads="1"/>
            </p:cNvSpPr>
            <p:nvPr/>
          </p:nvSpPr>
          <p:spPr bwMode="auto">
            <a:xfrm>
              <a:off x="4117" y="8603"/>
              <a:ext cx="2869" cy="10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 dirty="0">
                  <a:latin typeface="Calibri" charset="0"/>
                </a:rPr>
                <a:t>4. Разработка ценовой политики и матрицы скидок</a:t>
              </a:r>
              <a:endParaRPr lang="ru-RU" altLang="ru-RU" dirty="0"/>
            </a:p>
          </p:txBody>
        </p:sp>
        <p:sp>
          <p:nvSpPr>
            <p:cNvPr id="31752" name="Text Box 7"/>
            <p:cNvSpPr txBox="1">
              <a:spLocks noChangeArrowheads="1"/>
            </p:cNvSpPr>
            <p:nvPr/>
          </p:nvSpPr>
          <p:spPr bwMode="auto">
            <a:xfrm>
              <a:off x="7226" y="8603"/>
              <a:ext cx="4081" cy="100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5. Разработка политики продаж: план и его детализация по регионам и клиентам, поиск новых клиентов</a:t>
              </a:r>
              <a:endParaRPr lang="ru-RU" altLang="ru-RU"/>
            </a:p>
          </p:txBody>
        </p:sp>
        <p:sp>
          <p:nvSpPr>
            <p:cNvPr id="31753" name="Text Box 8"/>
            <p:cNvSpPr txBox="1">
              <a:spLocks noChangeArrowheads="1"/>
            </p:cNvSpPr>
            <p:nvPr/>
          </p:nvSpPr>
          <p:spPr bwMode="auto">
            <a:xfrm>
              <a:off x="3724" y="9911"/>
              <a:ext cx="3691" cy="159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200">
                  <a:latin typeface="Calibri" charset="0"/>
                </a:rPr>
                <a:t>6. Формирование программы продвижения нового товара:</a:t>
              </a:r>
            </a:p>
            <a:p>
              <a:r>
                <a:rPr lang="ru-RU" altLang="ru-RU" sz="1200">
                  <a:latin typeface="Calibri" charset="0"/>
                </a:rPr>
                <a:t>- посредники</a:t>
              </a:r>
            </a:p>
            <a:p>
              <a:r>
                <a:rPr lang="ru-RU" altLang="ru-RU" sz="1200">
                  <a:latin typeface="Calibri" charset="0"/>
                </a:rPr>
                <a:t>- корпоративные клиенты</a:t>
              </a:r>
            </a:p>
            <a:p>
              <a:r>
                <a:rPr lang="ru-RU" altLang="ru-RU" sz="1200">
                  <a:latin typeface="Calibri" charset="0"/>
                </a:rPr>
                <a:t>- конечные потребители</a:t>
              </a:r>
            </a:p>
            <a:p>
              <a:endParaRPr lang="ru-RU" altLang="ru-RU"/>
            </a:p>
          </p:txBody>
        </p:sp>
        <p:sp>
          <p:nvSpPr>
            <p:cNvPr id="31754" name="Text Box 9"/>
            <p:cNvSpPr txBox="1">
              <a:spLocks noChangeArrowheads="1"/>
            </p:cNvSpPr>
            <p:nvPr/>
          </p:nvSpPr>
          <p:spPr bwMode="auto">
            <a:xfrm>
              <a:off x="3724" y="11737"/>
              <a:ext cx="3691" cy="97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7. Расчет и согласование бюджета на программу вывода нового товара на рынок</a:t>
              </a:r>
              <a:endParaRPr lang="ru-RU" altLang="ru-RU"/>
            </a:p>
          </p:txBody>
        </p:sp>
        <p:sp>
          <p:nvSpPr>
            <p:cNvPr id="31755" name="Text Box 10"/>
            <p:cNvSpPr txBox="1">
              <a:spLocks noChangeArrowheads="1"/>
            </p:cNvSpPr>
            <p:nvPr/>
          </p:nvSpPr>
          <p:spPr bwMode="auto">
            <a:xfrm>
              <a:off x="3724" y="12948"/>
              <a:ext cx="3691" cy="97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8. Реализация  комплекса мероприятий по выводу нового товара</a:t>
              </a:r>
              <a:endParaRPr lang="ru-RU" altLang="ru-RU"/>
            </a:p>
          </p:txBody>
        </p:sp>
        <p:sp>
          <p:nvSpPr>
            <p:cNvPr id="31756" name="Text Box 11"/>
            <p:cNvSpPr txBox="1">
              <a:spLocks noChangeArrowheads="1"/>
            </p:cNvSpPr>
            <p:nvPr/>
          </p:nvSpPr>
          <p:spPr bwMode="auto">
            <a:xfrm>
              <a:off x="3724" y="14159"/>
              <a:ext cx="3691" cy="97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200">
                  <a:latin typeface="Calibri" charset="0"/>
                </a:rPr>
                <a:t>9. Оценка эффективности программы вывода и коррекция при необходимости</a:t>
              </a:r>
              <a:endParaRPr lang="ru-RU" altLang="ru-RU"/>
            </a:p>
          </p:txBody>
        </p:sp>
        <p:cxnSp>
          <p:nvCxnSpPr>
            <p:cNvPr id="31757" name="AutoShape 12"/>
            <p:cNvCxnSpPr>
              <a:cxnSpLocks noChangeShapeType="1"/>
            </p:cNvCxnSpPr>
            <p:nvPr/>
          </p:nvCxnSpPr>
          <p:spPr bwMode="auto">
            <a:xfrm>
              <a:off x="5506" y="6833"/>
              <a:ext cx="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8" name="AutoShape 13"/>
            <p:cNvCxnSpPr>
              <a:cxnSpLocks noChangeShapeType="1"/>
            </p:cNvCxnSpPr>
            <p:nvPr/>
          </p:nvCxnSpPr>
          <p:spPr bwMode="auto">
            <a:xfrm>
              <a:off x="3539" y="8449"/>
              <a:ext cx="0" cy="15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59" name="AutoShape 14"/>
            <p:cNvCxnSpPr>
              <a:cxnSpLocks noChangeShapeType="1"/>
            </p:cNvCxnSpPr>
            <p:nvPr/>
          </p:nvCxnSpPr>
          <p:spPr bwMode="auto">
            <a:xfrm>
              <a:off x="5506" y="8449"/>
              <a:ext cx="0" cy="15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0" name="AutoShape 15"/>
            <p:cNvCxnSpPr>
              <a:cxnSpLocks noChangeShapeType="1"/>
            </p:cNvCxnSpPr>
            <p:nvPr/>
          </p:nvCxnSpPr>
          <p:spPr bwMode="auto">
            <a:xfrm>
              <a:off x="7727" y="8449"/>
              <a:ext cx="0" cy="15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1" name="AutoShape 16"/>
            <p:cNvCxnSpPr>
              <a:cxnSpLocks noChangeShapeType="1"/>
            </p:cNvCxnSpPr>
            <p:nvPr/>
          </p:nvCxnSpPr>
          <p:spPr bwMode="auto">
            <a:xfrm>
              <a:off x="5405" y="9755"/>
              <a:ext cx="0" cy="1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2" name="AutoShape 17"/>
            <p:cNvCxnSpPr>
              <a:cxnSpLocks noChangeShapeType="1"/>
            </p:cNvCxnSpPr>
            <p:nvPr/>
          </p:nvCxnSpPr>
          <p:spPr bwMode="auto">
            <a:xfrm>
              <a:off x="2789" y="9755"/>
              <a:ext cx="58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3" name="AutoShape 18"/>
            <p:cNvCxnSpPr>
              <a:cxnSpLocks noChangeShapeType="1"/>
            </p:cNvCxnSpPr>
            <p:nvPr/>
          </p:nvCxnSpPr>
          <p:spPr bwMode="auto">
            <a:xfrm>
              <a:off x="2789" y="9605"/>
              <a:ext cx="0" cy="1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4" name="AutoShape 19"/>
            <p:cNvCxnSpPr>
              <a:cxnSpLocks noChangeShapeType="1"/>
            </p:cNvCxnSpPr>
            <p:nvPr/>
          </p:nvCxnSpPr>
          <p:spPr bwMode="auto">
            <a:xfrm>
              <a:off x="8610" y="9605"/>
              <a:ext cx="0" cy="1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5" name="AutoShape 20"/>
            <p:cNvCxnSpPr>
              <a:cxnSpLocks noChangeShapeType="1"/>
            </p:cNvCxnSpPr>
            <p:nvPr/>
          </p:nvCxnSpPr>
          <p:spPr bwMode="auto">
            <a:xfrm>
              <a:off x="5405" y="9605"/>
              <a:ext cx="0" cy="1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6" name="AutoShape 21"/>
            <p:cNvCxnSpPr>
              <a:cxnSpLocks noChangeShapeType="1"/>
            </p:cNvCxnSpPr>
            <p:nvPr/>
          </p:nvCxnSpPr>
          <p:spPr bwMode="auto">
            <a:xfrm>
              <a:off x="5506" y="11501"/>
              <a:ext cx="0" cy="23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7" name="AutoShape 22"/>
            <p:cNvCxnSpPr>
              <a:cxnSpLocks noChangeShapeType="1"/>
            </p:cNvCxnSpPr>
            <p:nvPr/>
          </p:nvCxnSpPr>
          <p:spPr bwMode="auto">
            <a:xfrm>
              <a:off x="5567" y="12708"/>
              <a:ext cx="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768" name="AutoShape 23"/>
            <p:cNvCxnSpPr>
              <a:cxnSpLocks noChangeShapeType="1"/>
            </p:cNvCxnSpPr>
            <p:nvPr/>
          </p:nvCxnSpPr>
          <p:spPr bwMode="auto">
            <a:xfrm>
              <a:off x="5567" y="13919"/>
              <a:ext cx="0" cy="24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8" name="TextBox 27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10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19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238376" y="801746"/>
            <a:ext cx="7639801" cy="52172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Матрица «Маркетинг инновационного продукта»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917408"/>
              </p:ext>
            </p:extLst>
          </p:nvPr>
        </p:nvGraphicFramePr>
        <p:xfrm>
          <a:off x="2238376" y="1622760"/>
          <a:ext cx="7858125" cy="3815715"/>
        </p:xfrm>
        <a:graphic>
          <a:graphicData uri="http://schemas.openxmlformats.org/drawingml/2006/table">
            <a:tbl>
              <a:tblPr/>
              <a:tblGrid>
                <a:gridCol w="1703388"/>
                <a:gridCol w="3011487"/>
                <a:gridCol w="314325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(этапы)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Основные задачи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Методы и алгоритмы решения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Анализ рынка нового продукта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Показатели: объем рынка в руб., динамика изменения рынка, %, основные конкуренты, их доли 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Конкурентная разведка, анализ вторичной информации, интервью экспертов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Определение целевых клиентов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Основные сегменты потребителей, коммерческая практика рынка, расчет прогноза продаж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Методики сегментации, анализ вторичной информации, интервью с потенциальными клиентами, ведущими игроками рынка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Товарная политика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Определение ассортиментной линейки, качество, торговая марка, определение конкурентных преимуществ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Дом качества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Метод КАНО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11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177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024324"/>
              </p:ext>
            </p:extLst>
          </p:nvPr>
        </p:nvGraphicFramePr>
        <p:xfrm>
          <a:off x="2309814" y="1449304"/>
          <a:ext cx="8072437" cy="4754880"/>
        </p:xfrm>
        <a:graphic>
          <a:graphicData uri="http://schemas.openxmlformats.org/drawingml/2006/table">
            <a:tbl>
              <a:tblPr/>
              <a:tblGrid>
                <a:gridCol w="1749425"/>
                <a:gridCol w="3094037"/>
                <a:gridCol w="3228975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Ценовая политика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Определение ценовой политики по каналам продаж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Оценка коммерческой практики рынка, конкурентная разведка, матрица скидок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Сбытовая политика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Определение каналов продаж, определение системы поиска клиентов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Технология разработки сбытовой сети, методики поиска новых клиентов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Коммуникационная политика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Разработка политики продвижения, определение основных каналов и инструментов продвижения. Расчет бюджета продвижения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Алгоритм выбора средств продвижения, определение типа поведения клиентов, тестирование комплекса продвижения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6FF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Контроль и оценка эффективности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Прогноз эффективности маркетингового бюджета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Расчет </a:t>
                      </a:r>
                      <a:r>
                        <a:rPr kumimoji="0" lang="en-US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ROMI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charset="0"/>
                        </a:rPr>
                        <a:t>,  прогноз и оценка стимулирующих акций, маркетинговая оценочная матрица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ECFF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2185988" y="703704"/>
            <a:ext cx="7772400" cy="4286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Матрица «Маркетинг инновационного продукта»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12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016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Object 113"/>
          <p:cNvGraphicFramePr>
            <a:graphicFrameLocks noChangeAspect="1"/>
          </p:cNvGraphicFramePr>
          <p:nvPr/>
        </p:nvGraphicFramePr>
        <p:xfrm>
          <a:off x="1919289" y="3429001"/>
          <a:ext cx="3171825" cy="215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25" name="Clip" r:id="rId4" imgW="8100720" imgH="5508360" progId="MS_ClipArt_Gallery.2">
                  <p:embed/>
                </p:oleObj>
              </mc:Choice>
              <mc:Fallback>
                <p:oleObj name="Clip" r:id="rId4" imgW="8100720" imgH="5508360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89" y="3429001"/>
                        <a:ext cx="3171825" cy="2157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2495550" y="497131"/>
            <a:ext cx="6346157" cy="36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продаж компании</a:t>
            </a: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3575050" y="865105"/>
            <a:ext cx="2286000" cy="7921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1200" b="1" u="sng" dirty="0"/>
              <a:t>Цель компании</a:t>
            </a:r>
            <a:r>
              <a:rPr lang="ru-RU" altLang="ru-RU" sz="1200" b="1" dirty="0"/>
              <a:t>: </a:t>
            </a:r>
            <a:r>
              <a:rPr lang="ru-RU" altLang="ru-RU" sz="1200" b="1" dirty="0">
                <a:solidFill>
                  <a:srgbClr val="333333"/>
                </a:solidFill>
              </a:rPr>
              <a:t>Увеличить объем продаж продукции «ХХХ» в </a:t>
            </a:r>
            <a:r>
              <a:rPr lang="ru-RU" altLang="ru-RU" sz="1200" b="1" dirty="0" smtClean="0">
                <a:solidFill>
                  <a:srgbClr val="333333"/>
                </a:solidFill>
              </a:rPr>
              <a:t>2017 </a:t>
            </a:r>
            <a:r>
              <a:rPr lang="ru-RU" altLang="ru-RU" sz="1200" b="1" dirty="0">
                <a:solidFill>
                  <a:srgbClr val="333333"/>
                </a:solidFill>
              </a:rPr>
              <a:t>году до 160 $ млн. в ценах без НДС</a:t>
            </a:r>
            <a:endParaRPr lang="ru-RU" altLang="ru-RU" sz="1200" dirty="0"/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1631950" y="1916113"/>
            <a:ext cx="17272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 dirty="0"/>
              <a:t>Увеличение объема за счет роста рынка на 18 - 20 % или </a:t>
            </a:r>
            <a:r>
              <a:rPr lang="ru-RU" altLang="ru-RU" sz="900" b="1" dirty="0"/>
              <a:t>ХХХ  $млн</a:t>
            </a:r>
            <a:endParaRPr lang="ru-RU" altLang="ru-RU" dirty="0"/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3575050" y="1844675"/>
            <a:ext cx="1714500" cy="8001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Увеличение объема продаж на  13 % или ХХХ</a:t>
            </a:r>
            <a:r>
              <a:rPr lang="ru-RU" altLang="ru-RU" sz="900" b="1"/>
              <a:t>  $млн</a:t>
            </a:r>
            <a:r>
              <a:rPr lang="ru-RU" altLang="ru-RU" sz="900"/>
              <a:t>. за счет роста уровня дистрибуции  и маркетинговой активности по ТОП - позициям</a:t>
            </a:r>
            <a:endParaRPr lang="ru-RU" altLang="ru-RU"/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5405438" y="1849438"/>
            <a:ext cx="18288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 dirty="0"/>
              <a:t>Введение новых позиций  на 11,6 % или </a:t>
            </a:r>
            <a:r>
              <a:rPr lang="ru-RU" altLang="ru-RU" sz="900" b="1" dirty="0"/>
              <a:t>ХХХ  $млн.</a:t>
            </a:r>
            <a:r>
              <a:rPr lang="ru-RU" altLang="ru-RU" sz="900" dirty="0"/>
              <a:t>, в том числе:</a:t>
            </a:r>
            <a:endParaRPr lang="ru-RU" altLang="ru-RU" dirty="0"/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5303838" y="2492375"/>
            <a:ext cx="1714500" cy="32400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Страна	Рост, $	</a:t>
            </a:r>
            <a:endParaRPr lang="ru-RU" altLang="ru-RU" sz="1200"/>
          </a:p>
          <a:p>
            <a:r>
              <a:rPr lang="ru-RU" altLang="ru-RU" sz="800"/>
              <a:t>Грузия	ХХХ	</a:t>
            </a:r>
            <a:endParaRPr lang="ru-RU" altLang="ru-RU" sz="1200"/>
          </a:p>
          <a:p>
            <a:r>
              <a:rPr lang="ru-RU" altLang="ru-RU" sz="800"/>
              <a:t>Армения	ХХХ	</a:t>
            </a:r>
            <a:endParaRPr lang="ru-RU" altLang="ru-RU" sz="1200"/>
          </a:p>
          <a:p>
            <a:r>
              <a:rPr lang="ru-RU" altLang="ru-RU" sz="800"/>
              <a:t>Молдавия	ННН	</a:t>
            </a:r>
            <a:endParaRPr lang="ru-RU" altLang="ru-RU" sz="1200"/>
          </a:p>
          <a:p>
            <a:r>
              <a:rPr lang="ru-RU" altLang="ru-RU" sz="800"/>
              <a:t>Франция	УУУ	</a:t>
            </a:r>
            <a:endParaRPr lang="ru-RU" altLang="ru-RU" sz="1200"/>
          </a:p>
          <a:p>
            <a:r>
              <a:rPr lang="ru-RU" altLang="ru-RU" sz="800"/>
              <a:t>Италия	ХХХ	</a:t>
            </a:r>
            <a:endParaRPr lang="ru-RU" altLang="ru-RU" sz="1200"/>
          </a:p>
          <a:p>
            <a:r>
              <a:rPr lang="ru-RU" altLang="ru-RU" sz="800"/>
              <a:t>Украина	ААА	</a:t>
            </a:r>
            <a:endParaRPr lang="ru-RU" altLang="ru-RU" sz="1200"/>
          </a:p>
          <a:p>
            <a:r>
              <a:rPr lang="ru-RU" altLang="ru-RU" sz="800"/>
              <a:t>Испания	ССС	</a:t>
            </a:r>
            <a:endParaRPr lang="ru-RU" altLang="ru-RU" sz="1200"/>
          </a:p>
          <a:p>
            <a:r>
              <a:rPr lang="ru-RU" altLang="ru-RU" sz="800"/>
              <a:t>Аргентина	ХХХ	</a:t>
            </a:r>
            <a:endParaRPr lang="ru-RU" altLang="ru-RU" sz="1200"/>
          </a:p>
          <a:p>
            <a:r>
              <a:rPr lang="ru-RU" altLang="ru-RU" sz="800"/>
              <a:t>Венгрия	ААА	</a:t>
            </a:r>
            <a:endParaRPr lang="ru-RU" altLang="ru-RU" sz="1200"/>
          </a:p>
          <a:p>
            <a:r>
              <a:rPr lang="ru-RU" altLang="ru-RU" sz="800"/>
              <a:t>США	БББ	</a:t>
            </a:r>
            <a:endParaRPr lang="ru-RU" altLang="ru-RU" sz="1200"/>
          </a:p>
          <a:p>
            <a:r>
              <a:rPr lang="ru-RU" altLang="ru-RU" sz="800"/>
              <a:t>Чили	ААА	</a:t>
            </a:r>
            <a:endParaRPr lang="ru-RU" altLang="ru-RU" sz="1200"/>
          </a:p>
          <a:p>
            <a:r>
              <a:rPr lang="ru-RU" altLang="ru-RU" sz="800"/>
              <a:t>Чехия	ВВВ	</a:t>
            </a:r>
            <a:endParaRPr lang="ru-RU" altLang="ru-RU" sz="1200"/>
          </a:p>
          <a:p>
            <a:endParaRPr lang="ru-RU" altLang="ru-RU"/>
          </a:p>
        </p:txBody>
      </p:sp>
      <p:sp>
        <p:nvSpPr>
          <p:cNvPr id="15369" name="Text Box 11"/>
          <p:cNvSpPr txBox="1">
            <a:spLocks noChangeArrowheads="1"/>
          </p:cNvSpPr>
          <p:nvPr/>
        </p:nvSpPr>
        <p:spPr bwMode="auto">
          <a:xfrm>
            <a:off x="7348538" y="1849438"/>
            <a:ext cx="1600200" cy="6524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Увеличение объема за счет расширения рынка сбыта  на1,5 % или  </a:t>
            </a:r>
            <a:r>
              <a:rPr lang="ru-RU" altLang="ru-RU" sz="900" b="1"/>
              <a:t>ХХ  $млн.,</a:t>
            </a:r>
            <a:r>
              <a:rPr lang="ru-RU" altLang="ru-RU" sz="900"/>
              <a:t> в том числе:</a:t>
            </a:r>
            <a:endParaRPr lang="ru-RU" altLang="ru-RU"/>
          </a:p>
        </p:txBody>
      </p:sp>
      <p:sp>
        <p:nvSpPr>
          <p:cNvPr id="15370" name="Text Box 12"/>
          <p:cNvSpPr txBox="1">
            <a:spLocks noChangeArrowheads="1"/>
          </p:cNvSpPr>
          <p:nvPr/>
        </p:nvSpPr>
        <p:spPr bwMode="auto">
          <a:xfrm>
            <a:off x="7104063" y="2708275"/>
            <a:ext cx="1600200" cy="1485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 dirty="0"/>
              <a:t>Белоруссия  на ХХХ млн. $</a:t>
            </a:r>
          </a:p>
          <a:p>
            <a:r>
              <a:rPr lang="ru-RU" altLang="ru-RU" sz="900" dirty="0"/>
              <a:t>Казахстан на ХХХ млн. $</a:t>
            </a:r>
          </a:p>
          <a:p>
            <a:endParaRPr lang="ru-RU" altLang="ru-RU" sz="900" u="sng" dirty="0"/>
          </a:p>
          <a:p>
            <a:r>
              <a:rPr lang="ru-RU" altLang="ru-RU" sz="900" b="1" u="sng" dirty="0" smtClean="0"/>
              <a:t>2017 </a:t>
            </a:r>
            <a:r>
              <a:rPr lang="ru-RU" altLang="ru-RU" sz="900" b="1" u="sng" dirty="0"/>
              <a:t>г</a:t>
            </a:r>
            <a:r>
              <a:rPr lang="ru-RU" altLang="ru-RU" sz="900" b="1" dirty="0"/>
              <a:t>.</a:t>
            </a:r>
          </a:p>
          <a:p>
            <a:r>
              <a:rPr lang="ru-RU" altLang="ru-RU" sz="900" dirty="0"/>
              <a:t>Китай</a:t>
            </a:r>
          </a:p>
          <a:p>
            <a:r>
              <a:rPr lang="ru-RU" altLang="ru-RU" sz="900" dirty="0"/>
              <a:t>Эстония</a:t>
            </a:r>
          </a:p>
          <a:p>
            <a:r>
              <a:rPr lang="ru-RU" altLang="ru-RU" sz="900" dirty="0"/>
              <a:t>Латвия</a:t>
            </a:r>
          </a:p>
          <a:p>
            <a:r>
              <a:rPr lang="ru-RU" altLang="ru-RU" sz="900" dirty="0"/>
              <a:t>Литва</a:t>
            </a:r>
          </a:p>
          <a:p>
            <a:r>
              <a:rPr lang="ru-RU" altLang="ru-RU" sz="900" dirty="0"/>
              <a:t>Калининград</a:t>
            </a:r>
          </a:p>
          <a:p>
            <a:r>
              <a:rPr lang="ru-RU" altLang="ru-RU" sz="900" dirty="0"/>
              <a:t>Монголия</a:t>
            </a:r>
            <a:endParaRPr lang="ru-RU" altLang="ru-RU" dirty="0"/>
          </a:p>
        </p:txBody>
      </p:sp>
      <p:sp>
        <p:nvSpPr>
          <p:cNvPr id="15371" name="Text Box 13"/>
          <p:cNvSpPr txBox="1">
            <a:spLocks noChangeArrowheads="1"/>
          </p:cNvSpPr>
          <p:nvPr/>
        </p:nvSpPr>
        <p:spPr bwMode="auto">
          <a:xfrm>
            <a:off x="1631950" y="1338139"/>
            <a:ext cx="1828800" cy="2524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 b="1" u="sng" dirty="0">
                <a:solidFill>
                  <a:srgbClr val="333333"/>
                </a:solidFill>
              </a:rPr>
              <a:t>Задачи на </a:t>
            </a:r>
            <a:r>
              <a:rPr lang="ru-RU" altLang="ru-RU" sz="1200" b="1" u="sng" dirty="0" smtClean="0">
                <a:solidFill>
                  <a:srgbClr val="333333"/>
                </a:solidFill>
              </a:rPr>
              <a:t>2017 </a:t>
            </a:r>
            <a:r>
              <a:rPr lang="ru-RU" altLang="ru-RU" sz="1200" b="1" u="sng" dirty="0">
                <a:solidFill>
                  <a:srgbClr val="333333"/>
                </a:solidFill>
              </a:rPr>
              <a:t>год:</a:t>
            </a:r>
            <a:endParaRPr lang="ru-RU" altLang="ru-RU" dirty="0"/>
          </a:p>
        </p:txBody>
      </p:sp>
      <p:sp>
        <p:nvSpPr>
          <p:cNvPr id="15372" name="Line 14"/>
          <p:cNvSpPr>
            <a:spLocks noChangeShapeType="1"/>
          </p:cNvSpPr>
          <p:nvPr/>
        </p:nvSpPr>
        <p:spPr bwMode="auto">
          <a:xfrm>
            <a:off x="1747838" y="1735138"/>
            <a:ext cx="6629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3" name="Line 15"/>
          <p:cNvSpPr>
            <a:spLocks noChangeShapeType="1"/>
          </p:cNvSpPr>
          <p:nvPr/>
        </p:nvSpPr>
        <p:spPr bwMode="auto">
          <a:xfrm>
            <a:off x="1751013" y="1735138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4" name="Line 16"/>
          <p:cNvSpPr>
            <a:spLocks noChangeShapeType="1"/>
          </p:cNvSpPr>
          <p:nvPr/>
        </p:nvSpPr>
        <p:spPr bwMode="auto">
          <a:xfrm>
            <a:off x="4265613" y="1735138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5" name="Line 17"/>
          <p:cNvSpPr>
            <a:spLocks noChangeShapeType="1"/>
          </p:cNvSpPr>
          <p:nvPr/>
        </p:nvSpPr>
        <p:spPr bwMode="auto">
          <a:xfrm>
            <a:off x="6323013" y="1735138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6" name="Line 18"/>
          <p:cNvSpPr>
            <a:spLocks noChangeShapeType="1"/>
          </p:cNvSpPr>
          <p:nvPr/>
        </p:nvSpPr>
        <p:spPr bwMode="auto">
          <a:xfrm>
            <a:off x="8380413" y="1735138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7" name="Line 19"/>
          <p:cNvSpPr>
            <a:spLocks noChangeShapeType="1"/>
          </p:cNvSpPr>
          <p:nvPr/>
        </p:nvSpPr>
        <p:spPr bwMode="auto">
          <a:xfrm>
            <a:off x="6319838" y="2306638"/>
            <a:ext cx="0" cy="1952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8" name="Line 20"/>
          <p:cNvSpPr>
            <a:spLocks noChangeShapeType="1"/>
          </p:cNvSpPr>
          <p:nvPr/>
        </p:nvSpPr>
        <p:spPr bwMode="auto">
          <a:xfrm>
            <a:off x="8034338" y="2501900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79" name="Text Box 21"/>
          <p:cNvSpPr txBox="1">
            <a:spLocks noChangeArrowheads="1"/>
          </p:cNvSpPr>
          <p:nvPr/>
        </p:nvSpPr>
        <p:spPr bwMode="auto">
          <a:xfrm>
            <a:off x="8112126" y="3068639"/>
            <a:ext cx="2447925" cy="9747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1200" b="1" u="sng" dirty="0"/>
              <a:t>Цель финансовая</a:t>
            </a:r>
            <a:r>
              <a:rPr lang="ru-RU" altLang="ru-RU" sz="1200" b="1" dirty="0"/>
              <a:t>: </a:t>
            </a:r>
            <a:r>
              <a:rPr lang="ru-RU" altLang="ru-RU" sz="1200" b="1" dirty="0">
                <a:solidFill>
                  <a:srgbClr val="333333"/>
                </a:solidFill>
              </a:rPr>
              <a:t>Обеспечить получение прибыли по итогам деятельности </a:t>
            </a:r>
            <a:r>
              <a:rPr lang="ru-RU" altLang="ru-RU" sz="1200" b="1" dirty="0" smtClean="0">
                <a:solidFill>
                  <a:srgbClr val="333333"/>
                </a:solidFill>
              </a:rPr>
              <a:t>2017 </a:t>
            </a:r>
            <a:r>
              <a:rPr lang="ru-RU" altLang="ru-RU" sz="1200" b="1" dirty="0">
                <a:solidFill>
                  <a:srgbClr val="333333"/>
                </a:solidFill>
              </a:rPr>
              <a:t>года в размере ХХХ млн. $, МД </a:t>
            </a:r>
            <a:r>
              <a:rPr lang="ru-RU" altLang="ru-RU" sz="1200" b="1" i="1" dirty="0">
                <a:solidFill>
                  <a:srgbClr val="333333"/>
                </a:solidFill>
              </a:rPr>
              <a:t>ХХ</a:t>
            </a:r>
            <a:r>
              <a:rPr lang="ru-RU" altLang="ru-RU" sz="1200" b="1" dirty="0">
                <a:solidFill>
                  <a:srgbClr val="333333"/>
                </a:solidFill>
              </a:rPr>
              <a:t> млн. $.</a:t>
            </a:r>
            <a:endParaRPr lang="ru-RU" altLang="ru-RU" sz="1200" dirty="0"/>
          </a:p>
        </p:txBody>
      </p:sp>
      <p:sp>
        <p:nvSpPr>
          <p:cNvPr id="15380" name="Text Box 22"/>
          <p:cNvSpPr txBox="1">
            <a:spLocks noChangeArrowheads="1"/>
          </p:cNvSpPr>
          <p:nvPr/>
        </p:nvSpPr>
        <p:spPr bwMode="auto">
          <a:xfrm>
            <a:off x="8256589" y="4225925"/>
            <a:ext cx="2105025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Максимизация прибыли на высокоценовых сегментах:</a:t>
            </a:r>
          </a:p>
          <a:p>
            <a:r>
              <a:rPr lang="ru-RU" altLang="ru-RU" sz="900"/>
              <a:t>Оборот:_ХХХХХХ</a:t>
            </a:r>
            <a:r>
              <a:rPr lang="ru-RU" altLang="ru-RU" sz="1200" b="1">
                <a:solidFill>
                  <a:srgbClr val="333333"/>
                </a:solidFill>
              </a:rPr>
              <a:t>  </a:t>
            </a:r>
            <a:r>
              <a:rPr lang="ru-RU" altLang="ru-RU" sz="900">
                <a:solidFill>
                  <a:srgbClr val="333333"/>
                </a:solidFill>
              </a:rPr>
              <a:t>млн. $.</a:t>
            </a:r>
            <a:endParaRPr lang="ru-RU" altLang="ru-RU" sz="900"/>
          </a:p>
          <a:p>
            <a:r>
              <a:rPr lang="ru-RU" altLang="ru-RU" sz="900"/>
              <a:t>МД:_ХХХХ </a:t>
            </a:r>
            <a:r>
              <a:rPr lang="ru-RU" altLang="ru-RU" sz="900">
                <a:solidFill>
                  <a:srgbClr val="333333"/>
                </a:solidFill>
              </a:rPr>
              <a:t> млн. $.</a:t>
            </a:r>
            <a:endParaRPr lang="ru-RU" altLang="ru-RU" sz="900"/>
          </a:p>
          <a:p>
            <a:endParaRPr lang="ru-RU" altLang="ru-RU"/>
          </a:p>
        </p:txBody>
      </p:sp>
      <p:sp>
        <p:nvSpPr>
          <p:cNvPr id="15381" name="Text Box 23"/>
          <p:cNvSpPr txBox="1">
            <a:spLocks noChangeArrowheads="1"/>
          </p:cNvSpPr>
          <p:nvPr/>
        </p:nvSpPr>
        <p:spPr bwMode="auto">
          <a:xfrm>
            <a:off x="8256588" y="5026025"/>
            <a:ext cx="21717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Увеличение оборота за счет товаров низкого ценового ассортимента:</a:t>
            </a:r>
          </a:p>
          <a:p>
            <a:r>
              <a:rPr lang="ru-RU" altLang="ru-RU" sz="900"/>
              <a:t>Оборот:_ХХХ </a:t>
            </a:r>
            <a:r>
              <a:rPr lang="ru-RU" altLang="ru-RU" sz="900">
                <a:solidFill>
                  <a:srgbClr val="333333"/>
                </a:solidFill>
              </a:rPr>
              <a:t>млн. $.</a:t>
            </a:r>
            <a:endParaRPr lang="ru-RU" altLang="ru-RU" sz="900"/>
          </a:p>
          <a:p>
            <a:r>
              <a:rPr lang="ru-RU" altLang="ru-RU" sz="900"/>
              <a:t>МД:_ХХХ  </a:t>
            </a:r>
            <a:r>
              <a:rPr lang="ru-RU" altLang="ru-RU" sz="900">
                <a:solidFill>
                  <a:srgbClr val="333333"/>
                </a:solidFill>
              </a:rPr>
              <a:t>млн. $.</a:t>
            </a:r>
            <a:endParaRPr lang="ru-RU" altLang="ru-RU" sz="900"/>
          </a:p>
          <a:p>
            <a:endParaRPr lang="ru-RU" altLang="ru-RU" sz="900"/>
          </a:p>
          <a:p>
            <a:endParaRPr lang="ru-RU" altLang="ru-RU"/>
          </a:p>
        </p:txBody>
      </p:sp>
      <p:sp>
        <p:nvSpPr>
          <p:cNvPr id="15382" name="Line 24"/>
          <p:cNvSpPr>
            <a:spLocks noChangeShapeType="1"/>
          </p:cNvSpPr>
          <p:nvPr/>
        </p:nvSpPr>
        <p:spPr bwMode="auto">
          <a:xfrm>
            <a:off x="9170988" y="4043363"/>
            <a:ext cx="0" cy="182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83" name="Line 25"/>
          <p:cNvSpPr>
            <a:spLocks noChangeShapeType="1"/>
          </p:cNvSpPr>
          <p:nvPr/>
        </p:nvSpPr>
        <p:spPr bwMode="auto">
          <a:xfrm>
            <a:off x="9174163" y="4911725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384" name="Text Box 26"/>
          <p:cNvSpPr txBox="1">
            <a:spLocks noChangeArrowheads="1"/>
          </p:cNvSpPr>
          <p:nvPr/>
        </p:nvSpPr>
        <p:spPr bwMode="auto">
          <a:xfrm>
            <a:off x="8256589" y="5872163"/>
            <a:ext cx="2105025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900"/>
              <a:t>Стабилизация прибыли на имиджевых товарах:</a:t>
            </a:r>
          </a:p>
          <a:p>
            <a:r>
              <a:rPr lang="ru-RU" altLang="ru-RU" sz="900"/>
              <a:t>Оборот:_ХХХ </a:t>
            </a:r>
            <a:r>
              <a:rPr lang="ru-RU" altLang="ru-RU" sz="1200" b="1">
                <a:solidFill>
                  <a:srgbClr val="333333"/>
                </a:solidFill>
              </a:rPr>
              <a:t> </a:t>
            </a:r>
            <a:r>
              <a:rPr lang="ru-RU" altLang="ru-RU" sz="900">
                <a:solidFill>
                  <a:srgbClr val="333333"/>
                </a:solidFill>
              </a:rPr>
              <a:t>млн. $.</a:t>
            </a:r>
            <a:endParaRPr lang="ru-RU" altLang="ru-RU" sz="900"/>
          </a:p>
          <a:p>
            <a:r>
              <a:rPr lang="ru-RU" altLang="ru-RU" sz="900"/>
              <a:t>МД:_ХХХ </a:t>
            </a:r>
            <a:r>
              <a:rPr lang="ru-RU" altLang="ru-RU" sz="900">
                <a:solidFill>
                  <a:srgbClr val="333333"/>
                </a:solidFill>
              </a:rPr>
              <a:t> млн. $.</a:t>
            </a:r>
            <a:endParaRPr lang="ru-RU" altLang="ru-RU" sz="900"/>
          </a:p>
          <a:p>
            <a:endParaRPr lang="ru-RU" altLang="ru-RU"/>
          </a:p>
        </p:txBody>
      </p:sp>
      <p:sp>
        <p:nvSpPr>
          <p:cNvPr id="15385" name="Line 27"/>
          <p:cNvSpPr>
            <a:spLocks noChangeShapeType="1"/>
          </p:cNvSpPr>
          <p:nvPr/>
        </p:nvSpPr>
        <p:spPr bwMode="auto">
          <a:xfrm>
            <a:off x="9170988" y="5757863"/>
            <a:ext cx="0" cy="114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13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004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98327" y="432361"/>
            <a:ext cx="5743567" cy="67403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Методика определения </a:t>
            </a:r>
            <a:endParaRPr lang="ru-RU" sz="2200" b="1" kern="0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2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возможного </a:t>
            </a: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сценария прогноза продаж</a:t>
            </a:r>
          </a:p>
        </p:txBody>
      </p:sp>
      <p:grpSp>
        <p:nvGrpSpPr>
          <p:cNvPr id="112643" name="Group 4"/>
          <p:cNvGrpSpPr>
            <a:grpSpLocks/>
          </p:cNvGrpSpPr>
          <p:nvPr/>
        </p:nvGrpSpPr>
        <p:grpSpPr bwMode="auto">
          <a:xfrm>
            <a:off x="2217841" y="1324613"/>
            <a:ext cx="8505422" cy="4819417"/>
            <a:chOff x="336" y="624"/>
            <a:chExt cx="5232" cy="3360"/>
          </a:xfrm>
        </p:grpSpPr>
        <p:sp>
          <p:nvSpPr>
            <p:cNvPr id="112644" name="Text Box 5"/>
            <p:cNvSpPr txBox="1">
              <a:spLocks noChangeArrowheads="1"/>
            </p:cNvSpPr>
            <p:nvPr/>
          </p:nvSpPr>
          <p:spPr bwMode="auto">
            <a:xfrm>
              <a:off x="2064" y="624"/>
              <a:ext cx="2256" cy="284"/>
            </a:xfrm>
            <a:prstGeom prst="rect">
              <a:avLst/>
            </a:prstGeom>
            <a:solidFill>
              <a:srgbClr val="66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>
                  <a:latin typeface="Arial" charset="0"/>
                </a:rPr>
                <a:t>Варианты развития событий</a:t>
              </a:r>
              <a:endParaRPr lang="ru-RU" altLang="ru-RU"/>
            </a:p>
          </p:txBody>
        </p:sp>
        <p:sp>
          <p:nvSpPr>
            <p:cNvPr id="112645" name="Text Box 6"/>
            <p:cNvSpPr txBox="1">
              <a:spLocks noChangeArrowheads="1"/>
            </p:cNvSpPr>
            <p:nvPr/>
          </p:nvSpPr>
          <p:spPr bwMode="auto">
            <a:xfrm>
              <a:off x="1692" y="1050"/>
              <a:ext cx="980" cy="47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/>
                <a:t>Минимальный объем продаж</a:t>
              </a:r>
            </a:p>
            <a:p>
              <a:pPr algn="ctr"/>
              <a:r>
                <a:rPr lang="ru-RU" altLang="ru-RU" sz="1400" b="1"/>
                <a:t>(1 балл)</a:t>
              </a:r>
              <a:endParaRPr lang="ru-RU" altLang="ru-RU"/>
            </a:p>
          </p:txBody>
        </p:sp>
        <p:sp>
          <p:nvSpPr>
            <p:cNvPr id="112646" name="Text Box 7"/>
            <p:cNvSpPr txBox="1">
              <a:spLocks noChangeArrowheads="1"/>
            </p:cNvSpPr>
            <p:nvPr/>
          </p:nvSpPr>
          <p:spPr bwMode="auto">
            <a:xfrm>
              <a:off x="2766" y="1050"/>
              <a:ext cx="981" cy="47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/>
                <a:t>Оптимальный объем продаж</a:t>
              </a:r>
            </a:p>
            <a:p>
              <a:pPr algn="ctr"/>
              <a:r>
                <a:rPr lang="ru-RU" altLang="ru-RU" sz="1400" b="1"/>
                <a:t>(3 балла)</a:t>
              </a:r>
              <a:endParaRPr lang="ru-RU" altLang="ru-RU"/>
            </a:p>
          </p:txBody>
        </p:sp>
        <p:sp>
          <p:nvSpPr>
            <p:cNvPr id="112647" name="Text Box 8"/>
            <p:cNvSpPr txBox="1">
              <a:spLocks noChangeArrowheads="1"/>
            </p:cNvSpPr>
            <p:nvPr/>
          </p:nvSpPr>
          <p:spPr bwMode="auto">
            <a:xfrm>
              <a:off x="3887" y="1050"/>
              <a:ext cx="980" cy="47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 b="1" dirty="0"/>
                <a:t>Максимальный объем продаж</a:t>
              </a:r>
            </a:p>
            <a:p>
              <a:pPr algn="ctr"/>
              <a:r>
                <a:rPr lang="ru-RU" altLang="ru-RU" sz="1400" b="1" dirty="0"/>
                <a:t>(5 баллов)</a:t>
              </a:r>
              <a:endParaRPr lang="ru-RU" altLang="ru-RU" dirty="0"/>
            </a:p>
          </p:txBody>
        </p:sp>
        <p:sp>
          <p:nvSpPr>
            <p:cNvPr id="112648" name="Text Box 9"/>
            <p:cNvSpPr txBox="1">
              <a:spLocks noChangeArrowheads="1"/>
            </p:cNvSpPr>
            <p:nvPr/>
          </p:nvSpPr>
          <p:spPr bwMode="auto">
            <a:xfrm>
              <a:off x="5148" y="1050"/>
              <a:ext cx="327" cy="47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600" b="1"/>
                <a:t>Вес</a:t>
              </a:r>
              <a:endParaRPr lang="ru-RU" altLang="ru-RU"/>
            </a:p>
          </p:txBody>
        </p:sp>
        <p:sp>
          <p:nvSpPr>
            <p:cNvPr id="112649" name="Text Box 10"/>
            <p:cNvSpPr txBox="1">
              <a:spLocks noChangeArrowheads="1"/>
            </p:cNvSpPr>
            <p:nvPr/>
          </p:nvSpPr>
          <p:spPr bwMode="auto">
            <a:xfrm>
              <a:off x="384" y="1570"/>
              <a:ext cx="1074" cy="1326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 b="1"/>
                <a:t>Макро факторы</a:t>
              </a:r>
            </a:p>
            <a:p>
              <a:r>
                <a:rPr lang="ru-RU" altLang="ru-RU" sz="1400"/>
                <a:t>Климат (погода)</a:t>
              </a:r>
            </a:p>
            <a:p>
              <a:endParaRPr lang="ru-RU" altLang="ru-RU" sz="1400"/>
            </a:p>
            <a:p>
              <a:r>
                <a:rPr lang="ru-RU" altLang="ru-RU" sz="1400"/>
                <a:t>Политическая ситуация</a:t>
              </a:r>
            </a:p>
            <a:p>
              <a:endParaRPr lang="ru-RU" altLang="ru-RU" sz="1400"/>
            </a:p>
            <a:p>
              <a:r>
                <a:rPr lang="ru-RU" altLang="ru-RU" sz="1200"/>
                <a:t>Таможенное и налоговое законодательство</a:t>
              </a:r>
              <a:endParaRPr lang="ru-RU" altLang="ru-RU"/>
            </a:p>
          </p:txBody>
        </p:sp>
        <p:sp>
          <p:nvSpPr>
            <p:cNvPr id="112650" name="Text Box 11"/>
            <p:cNvSpPr txBox="1">
              <a:spLocks noChangeArrowheads="1"/>
            </p:cNvSpPr>
            <p:nvPr/>
          </p:nvSpPr>
          <p:spPr bwMode="auto">
            <a:xfrm>
              <a:off x="1598" y="1712"/>
              <a:ext cx="1028" cy="11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/>
                <a:t>Холодное лето</a:t>
              </a:r>
            </a:p>
            <a:p>
              <a:r>
                <a:rPr lang="ru-RU" altLang="ru-RU" sz="1400"/>
                <a:t>Локальные конфликты, нестабильная ситуация</a:t>
              </a:r>
            </a:p>
            <a:p>
              <a:r>
                <a:rPr lang="ru-RU" altLang="ru-RU" sz="1400"/>
                <a:t>Повышение таможенных и налоговых сборов</a:t>
              </a:r>
              <a:endParaRPr lang="ru-RU" altLang="ru-RU"/>
            </a:p>
          </p:txBody>
        </p:sp>
        <p:sp>
          <p:nvSpPr>
            <p:cNvPr id="112651" name="Text Box 12"/>
            <p:cNvSpPr txBox="1">
              <a:spLocks noChangeArrowheads="1"/>
            </p:cNvSpPr>
            <p:nvPr/>
          </p:nvSpPr>
          <p:spPr bwMode="auto">
            <a:xfrm>
              <a:off x="2766" y="1712"/>
              <a:ext cx="981" cy="11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/>
                <a:t>Жаркая погода</a:t>
              </a:r>
            </a:p>
            <a:p>
              <a:r>
                <a:rPr lang="ru-RU" altLang="ru-RU" sz="1400"/>
                <a:t>Локальные конфликты, нестабильная ситуация,</a:t>
              </a:r>
            </a:p>
            <a:p>
              <a:r>
                <a:rPr lang="ru-RU" altLang="ru-RU" sz="1400"/>
                <a:t>Стабильная ситуация</a:t>
              </a:r>
            </a:p>
            <a:p>
              <a:endParaRPr lang="ru-RU" altLang="ru-RU"/>
            </a:p>
          </p:txBody>
        </p:sp>
        <p:sp>
          <p:nvSpPr>
            <p:cNvPr id="112652" name="Text Box 13"/>
            <p:cNvSpPr txBox="1">
              <a:spLocks noChangeArrowheads="1"/>
            </p:cNvSpPr>
            <p:nvPr/>
          </p:nvSpPr>
          <p:spPr bwMode="auto">
            <a:xfrm>
              <a:off x="3887" y="1712"/>
              <a:ext cx="1074" cy="12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/>
                <a:t>Жаркая погода (май)</a:t>
              </a:r>
            </a:p>
            <a:p>
              <a:r>
                <a:rPr lang="ru-RU" altLang="ru-RU" sz="1400"/>
                <a:t>Стабильная политическая ситуация</a:t>
              </a:r>
            </a:p>
            <a:p>
              <a:r>
                <a:rPr lang="ru-RU" altLang="ru-RU" sz="1400"/>
                <a:t>Предоставление льгот по таможенным и налоговым сборам</a:t>
              </a:r>
              <a:endParaRPr lang="ru-RU" altLang="ru-RU"/>
            </a:p>
          </p:txBody>
        </p:sp>
        <p:sp>
          <p:nvSpPr>
            <p:cNvPr id="112653" name="Text Box 14"/>
            <p:cNvSpPr txBox="1">
              <a:spLocks noChangeArrowheads="1"/>
            </p:cNvSpPr>
            <p:nvPr/>
          </p:nvSpPr>
          <p:spPr bwMode="auto">
            <a:xfrm>
              <a:off x="5148" y="1712"/>
              <a:ext cx="420" cy="118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/>
                <a:t>0,5</a:t>
              </a:r>
            </a:p>
            <a:p>
              <a:endParaRPr lang="ru-RU" altLang="ru-RU" sz="1400"/>
            </a:p>
            <a:p>
              <a:endParaRPr lang="ru-RU" altLang="ru-RU" sz="1400"/>
            </a:p>
            <a:p>
              <a:r>
                <a:rPr lang="ru-RU" altLang="ru-RU" sz="1400"/>
                <a:t>0,3</a:t>
              </a:r>
            </a:p>
            <a:p>
              <a:endParaRPr lang="ru-RU" altLang="ru-RU" sz="1400"/>
            </a:p>
            <a:p>
              <a:endParaRPr lang="ru-RU" altLang="ru-RU" sz="1400"/>
            </a:p>
            <a:p>
              <a:r>
                <a:rPr lang="ru-RU" altLang="ru-RU" sz="1400"/>
                <a:t>0,3</a:t>
              </a:r>
            </a:p>
            <a:p>
              <a:endParaRPr lang="ru-RU" altLang="ru-RU" sz="1600"/>
            </a:p>
            <a:p>
              <a:endParaRPr lang="ru-RU" altLang="ru-RU"/>
            </a:p>
          </p:txBody>
        </p:sp>
        <p:sp>
          <p:nvSpPr>
            <p:cNvPr id="112654" name="Text Box 15"/>
            <p:cNvSpPr txBox="1">
              <a:spLocks noChangeArrowheads="1"/>
            </p:cNvSpPr>
            <p:nvPr/>
          </p:nvSpPr>
          <p:spPr bwMode="auto">
            <a:xfrm>
              <a:off x="384" y="3038"/>
              <a:ext cx="1074" cy="189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600" b="1"/>
                <a:t>Товар</a:t>
              </a:r>
              <a:endParaRPr lang="ru-RU" altLang="ru-RU"/>
            </a:p>
          </p:txBody>
        </p:sp>
        <p:sp>
          <p:nvSpPr>
            <p:cNvPr id="112655" name="Text Box 16"/>
            <p:cNvSpPr txBox="1">
              <a:spLocks noChangeArrowheads="1"/>
            </p:cNvSpPr>
            <p:nvPr/>
          </p:nvSpPr>
          <p:spPr bwMode="auto">
            <a:xfrm>
              <a:off x="384" y="3264"/>
              <a:ext cx="1074" cy="341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 b="1"/>
                <a:t>Характеристики фирмы-продавца</a:t>
              </a:r>
              <a:endParaRPr lang="ru-RU" altLang="ru-RU"/>
            </a:p>
          </p:txBody>
        </p:sp>
        <p:sp>
          <p:nvSpPr>
            <p:cNvPr id="112656" name="Text Box 17"/>
            <p:cNvSpPr txBox="1">
              <a:spLocks noChangeArrowheads="1"/>
            </p:cNvSpPr>
            <p:nvPr/>
          </p:nvSpPr>
          <p:spPr bwMode="auto">
            <a:xfrm>
              <a:off x="384" y="3653"/>
              <a:ext cx="1074" cy="331"/>
            </a:xfrm>
            <a:prstGeom prst="rect">
              <a:avLst/>
            </a:prstGeom>
            <a:solidFill>
              <a:srgbClr val="CC99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400" b="1"/>
                <a:t>Предприятие-производитель</a:t>
              </a:r>
              <a:endParaRPr lang="ru-RU" altLang="ru-RU"/>
            </a:p>
          </p:txBody>
        </p:sp>
        <p:sp>
          <p:nvSpPr>
            <p:cNvPr id="112657" name="Text Box 18"/>
            <p:cNvSpPr txBox="1">
              <a:spLocks noChangeArrowheads="1"/>
            </p:cNvSpPr>
            <p:nvPr/>
          </p:nvSpPr>
          <p:spPr bwMode="auto">
            <a:xfrm>
              <a:off x="1692" y="3038"/>
              <a:ext cx="3736" cy="94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just"/>
              <a:r>
                <a:rPr lang="ru-RU" altLang="ru-RU" sz="1200" b="1" dirty="0"/>
                <a:t>Характеристики возможных значений:</a:t>
              </a:r>
            </a:p>
            <a:p>
              <a:pPr algn="just"/>
              <a:r>
                <a:rPr lang="ru-RU" altLang="ru-RU" sz="1200" dirty="0"/>
                <a:t>От 14 до 26 баллов - минимальный вариант объема продаж;</a:t>
              </a:r>
            </a:p>
            <a:p>
              <a:pPr algn="just"/>
              <a:r>
                <a:rPr lang="ru-RU" altLang="ru-RU" sz="1200" dirty="0"/>
                <a:t>От 27 до 41 балла - при проведении корректирующих мероприятий объем продаж приближается к оптимальному;</a:t>
              </a:r>
            </a:p>
            <a:p>
              <a:pPr algn="just"/>
              <a:r>
                <a:rPr lang="ru-RU" altLang="ru-RU" sz="1200" dirty="0"/>
                <a:t>От 42 до 55 баллов - оптимальный вариант прогнозируемого объема продаж, получение планируемой прибыли.</a:t>
              </a:r>
            </a:p>
            <a:p>
              <a:pPr algn="just"/>
              <a:r>
                <a:rPr lang="ru-RU" altLang="ru-RU" sz="1200" dirty="0"/>
                <a:t>От 55 до 70 баллов - при проведении дополнительной маркетинговой поддержки приближается к максимальному варианту объема продаж, прибыль - максимальная.</a:t>
              </a:r>
            </a:p>
            <a:p>
              <a:endParaRPr lang="ru-RU" altLang="ru-RU" dirty="0"/>
            </a:p>
          </p:txBody>
        </p:sp>
        <p:sp>
          <p:nvSpPr>
            <p:cNvPr id="112658" name="Line 19"/>
            <p:cNvSpPr>
              <a:spLocks noChangeShapeType="1"/>
            </p:cNvSpPr>
            <p:nvPr/>
          </p:nvSpPr>
          <p:spPr bwMode="auto">
            <a:xfrm flipH="1">
              <a:off x="2299" y="908"/>
              <a:ext cx="654" cy="1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59" name="Line 20"/>
            <p:cNvSpPr>
              <a:spLocks noChangeShapeType="1"/>
            </p:cNvSpPr>
            <p:nvPr/>
          </p:nvSpPr>
          <p:spPr bwMode="auto">
            <a:xfrm>
              <a:off x="3139" y="908"/>
              <a:ext cx="0" cy="1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0" name="Line 21"/>
            <p:cNvSpPr>
              <a:spLocks noChangeShapeType="1"/>
            </p:cNvSpPr>
            <p:nvPr/>
          </p:nvSpPr>
          <p:spPr bwMode="auto">
            <a:xfrm>
              <a:off x="3466" y="908"/>
              <a:ext cx="748" cy="14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1" name="Line 22"/>
            <p:cNvSpPr>
              <a:spLocks noChangeShapeType="1"/>
            </p:cNvSpPr>
            <p:nvPr/>
          </p:nvSpPr>
          <p:spPr bwMode="auto">
            <a:xfrm>
              <a:off x="2065" y="1523"/>
              <a:ext cx="0" cy="1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2" name="Line 23"/>
            <p:cNvSpPr>
              <a:spLocks noChangeShapeType="1"/>
            </p:cNvSpPr>
            <p:nvPr/>
          </p:nvSpPr>
          <p:spPr bwMode="auto">
            <a:xfrm>
              <a:off x="3233" y="1523"/>
              <a:ext cx="0" cy="1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3" name="Line 24"/>
            <p:cNvSpPr>
              <a:spLocks noChangeShapeType="1"/>
            </p:cNvSpPr>
            <p:nvPr/>
          </p:nvSpPr>
          <p:spPr bwMode="auto">
            <a:xfrm>
              <a:off x="4354" y="1523"/>
              <a:ext cx="0" cy="1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4" name="Text Box 25"/>
            <p:cNvSpPr txBox="1">
              <a:spLocks noChangeArrowheads="1"/>
            </p:cNvSpPr>
            <p:nvPr/>
          </p:nvSpPr>
          <p:spPr bwMode="auto">
            <a:xfrm>
              <a:off x="336" y="1008"/>
              <a:ext cx="1167" cy="3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600" b="1" i="1"/>
                <a:t>Фрагмент   методики</a:t>
              </a:r>
              <a:endParaRPr lang="ru-RU" altLang="ru-RU"/>
            </a:p>
          </p:txBody>
        </p:sp>
        <p:sp>
          <p:nvSpPr>
            <p:cNvPr id="112665" name="Line 26"/>
            <p:cNvSpPr>
              <a:spLocks noChangeShapeType="1"/>
            </p:cNvSpPr>
            <p:nvPr/>
          </p:nvSpPr>
          <p:spPr bwMode="auto">
            <a:xfrm>
              <a:off x="1458" y="1807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6" name="Line 27"/>
            <p:cNvSpPr>
              <a:spLocks noChangeShapeType="1"/>
            </p:cNvSpPr>
            <p:nvPr/>
          </p:nvSpPr>
          <p:spPr bwMode="auto">
            <a:xfrm>
              <a:off x="1458" y="2091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7" name="Line 28"/>
            <p:cNvSpPr>
              <a:spLocks noChangeShapeType="1"/>
            </p:cNvSpPr>
            <p:nvPr/>
          </p:nvSpPr>
          <p:spPr bwMode="auto">
            <a:xfrm>
              <a:off x="1458" y="2470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8" name="Line 29"/>
            <p:cNvSpPr>
              <a:spLocks noChangeShapeType="1"/>
            </p:cNvSpPr>
            <p:nvPr/>
          </p:nvSpPr>
          <p:spPr bwMode="auto">
            <a:xfrm>
              <a:off x="2626" y="1807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69" name="Line 30"/>
            <p:cNvSpPr>
              <a:spLocks noChangeShapeType="1"/>
            </p:cNvSpPr>
            <p:nvPr/>
          </p:nvSpPr>
          <p:spPr bwMode="auto">
            <a:xfrm>
              <a:off x="2626" y="2091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0" name="Line 31"/>
            <p:cNvSpPr>
              <a:spLocks noChangeShapeType="1"/>
            </p:cNvSpPr>
            <p:nvPr/>
          </p:nvSpPr>
          <p:spPr bwMode="auto">
            <a:xfrm>
              <a:off x="2626" y="2517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1" name="Line 32"/>
            <p:cNvSpPr>
              <a:spLocks noChangeShapeType="1"/>
            </p:cNvSpPr>
            <p:nvPr/>
          </p:nvSpPr>
          <p:spPr bwMode="auto">
            <a:xfrm>
              <a:off x="3747" y="1807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2" name="Line 33"/>
            <p:cNvSpPr>
              <a:spLocks noChangeShapeType="1"/>
            </p:cNvSpPr>
            <p:nvPr/>
          </p:nvSpPr>
          <p:spPr bwMode="auto">
            <a:xfrm>
              <a:off x="3747" y="2091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3" name="Line 34"/>
            <p:cNvSpPr>
              <a:spLocks noChangeShapeType="1"/>
            </p:cNvSpPr>
            <p:nvPr/>
          </p:nvSpPr>
          <p:spPr bwMode="auto">
            <a:xfrm>
              <a:off x="3747" y="2517"/>
              <a:ext cx="1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4" name="Line 35"/>
            <p:cNvSpPr>
              <a:spLocks noChangeShapeType="1"/>
            </p:cNvSpPr>
            <p:nvPr/>
          </p:nvSpPr>
          <p:spPr bwMode="auto">
            <a:xfrm>
              <a:off x="4961" y="1807"/>
              <a:ext cx="1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5" name="Line 36"/>
            <p:cNvSpPr>
              <a:spLocks noChangeShapeType="1"/>
            </p:cNvSpPr>
            <p:nvPr/>
          </p:nvSpPr>
          <p:spPr bwMode="auto">
            <a:xfrm>
              <a:off x="4961" y="2138"/>
              <a:ext cx="1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12676" name="Line 37"/>
            <p:cNvSpPr>
              <a:spLocks noChangeShapeType="1"/>
            </p:cNvSpPr>
            <p:nvPr/>
          </p:nvSpPr>
          <p:spPr bwMode="auto">
            <a:xfrm>
              <a:off x="4961" y="2517"/>
              <a:ext cx="1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14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891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32"/>
          <p:cNvSpPr>
            <a:spLocks noChangeArrowheads="1"/>
          </p:cNvSpPr>
          <p:nvPr/>
        </p:nvSpPr>
        <p:spPr bwMode="auto">
          <a:xfrm>
            <a:off x="1524001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grpSp>
        <p:nvGrpSpPr>
          <p:cNvPr id="118787" name="Group 3"/>
          <p:cNvGrpSpPr>
            <a:grpSpLocks noChangeAspect="1"/>
          </p:cNvGrpSpPr>
          <p:nvPr/>
        </p:nvGrpSpPr>
        <p:grpSpPr bwMode="auto">
          <a:xfrm>
            <a:off x="2304186" y="1373802"/>
            <a:ext cx="7845424" cy="4938221"/>
            <a:chOff x="4831" y="-852"/>
            <a:chExt cx="6693" cy="4591"/>
          </a:xfrm>
        </p:grpSpPr>
        <p:sp>
          <p:nvSpPr>
            <p:cNvPr id="24" name="AutoShape 31"/>
            <p:cNvSpPr>
              <a:spLocks noChangeAspect="1" noChangeArrowheads="1" noTextEdit="1"/>
            </p:cNvSpPr>
            <p:nvPr/>
          </p:nvSpPr>
          <p:spPr bwMode="auto">
            <a:xfrm>
              <a:off x="4831" y="-852"/>
              <a:ext cx="6693" cy="4591"/>
            </a:xfrm>
            <a:prstGeom prst="rect">
              <a:avLst/>
            </a:prstGeom>
            <a:noFill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25" name="Text Box 30"/>
            <p:cNvSpPr txBox="1">
              <a:spLocks noChangeArrowheads="1"/>
            </p:cNvSpPr>
            <p:nvPr/>
          </p:nvSpPr>
          <p:spPr bwMode="auto">
            <a:xfrm>
              <a:off x="5066" y="-232"/>
              <a:ext cx="1381" cy="5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Анализ рыночных возможностей</a:t>
              </a:r>
              <a:endParaRPr lang="en-US" sz="1400">
                <a:latin typeface="+mj-lt"/>
              </a:endParaRPr>
            </a:p>
          </p:txBody>
        </p:sp>
        <p:sp>
          <p:nvSpPr>
            <p:cNvPr id="26" name="Text Box 29"/>
            <p:cNvSpPr txBox="1">
              <a:spLocks noChangeArrowheads="1"/>
            </p:cNvSpPr>
            <p:nvPr/>
          </p:nvSpPr>
          <p:spPr bwMode="auto">
            <a:xfrm>
              <a:off x="6679" y="-229"/>
              <a:ext cx="1384" cy="51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Сегментация рынка</a:t>
              </a:r>
              <a:endParaRPr lang="en-US" sz="1400">
                <a:latin typeface="+mj-lt"/>
              </a:endParaRP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8294" y="-227"/>
              <a:ext cx="1383" cy="51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Отбор целевых сегментов</a:t>
              </a:r>
              <a:endParaRPr lang="en-US" sz="1400">
                <a:latin typeface="+mj-lt"/>
              </a:endParaRPr>
            </a:p>
          </p:txBody>
        </p:sp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9908" y="-225"/>
              <a:ext cx="1450" cy="51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Позиционирование товара</a:t>
              </a:r>
              <a:endParaRPr lang="en-US" sz="1400">
                <a:latin typeface="+mj-lt"/>
              </a:endParaRPr>
            </a:p>
          </p:txBody>
        </p:sp>
        <p:sp>
          <p:nvSpPr>
            <p:cNvPr id="29" name="Text Box 26"/>
            <p:cNvSpPr txBox="1">
              <a:spLocks noChangeArrowheads="1"/>
            </p:cNvSpPr>
            <p:nvPr/>
          </p:nvSpPr>
          <p:spPr bwMode="auto">
            <a:xfrm>
              <a:off x="6791" y="-852"/>
              <a:ext cx="2913" cy="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ПЛАН МАРКЕТИНГА</a:t>
              </a:r>
              <a:endParaRPr lang="en-US" sz="1400" dirty="0">
                <a:latin typeface="+mj-lt"/>
              </a:endParaRPr>
            </a:p>
            <a:p>
              <a:pPr>
                <a:defRPr/>
              </a:pPr>
              <a:endParaRPr lang="en-US" sz="1400" dirty="0">
                <a:latin typeface="+mj-lt"/>
              </a:endParaRPr>
            </a:p>
          </p:txBody>
        </p:sp>
        <p:sp>
          <p:nvSpPr>
            <p:cNvPr id="30" name="Text Box 25"/>
            <p:cNvSpPr txBox="1">
              <a:spLocks noChangeArrowheads="1"/>
            </p:cNvSpPr>
            <p:nvPr/>
          </p:nvSpPr>
          <p:spPr bwMode="auto">
            <a:xfrm>
              <a:off x="4943" y="701"/>
              <a:ext cx="1120" cy="6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Формирование товарной политики</a:t>
              </a:r>
              <a:endParaRPr lang="en-US" sz="1400">
                <a:latin typeface="+mj-lt"/>
              </a:endParaRPr>
            </a:p>
          </p:txBody>
        </p:sp>
        <p:sp>
          <p:nvSpPr>
            <p:cNvPr id="31" name="Text Box 24"/>
            <p:cNvSpPr txBox="1">
              <a:spLocks noChangeArrowheads="1"/>
            </p:cNvSpPr>
            <p:nvPr/>
          </p:nvSpPr>
          <p:spPr bwMode="auto">
            <a:xfrm>
              <a:off x="6174" y="701"/>
              <a:ext cx="1120" cy="6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Формирование ценовой политики</a:t>
              </a:r>
              <a:endParaRPr lang="en-US" sz="1400">
                <a:latin typeface="+mj-lt"/>
              </a:endParaRPr>
            </a:p>
          </p:txBody>
        </p:sp>
        <p:sp>
          <p:nvSpPr>
            <p:cNvPr id="32" name="Text Box 23"/>
            <p:cNvSpPr txBox="1">
              <a:spLocks noChangeArrowheads="1"/>
            </p:cNvSpPr>
            <p:nvPr/>
          </p:nvSpPr>
          <p:spPr bwMode="auto">
            <a:xfrm>
              <a:off x="7408" y="701"/>
              <a:ext cx="1120" cy="6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Формирование сбытовой политики</a:t>
              </a:r>
              <a:endParaRPr lang="en-US" sz="1400">
                <a:latin typeface="+mj-lt"/>
              </a:endParaRPr>
            </a:p>
          </p:txBody>
        </p:sp>
        <p:sp>
          <p:nvSpPr>
            <p:cNvPr id="33" name="Text Box 22"/>
            <p:cNvSpPr txBox="1">
              <a:spLocks noChangeArrowheads="1"/>
            </p:cNvSpPr>
            <p:nvPr/>
          </p:nvSpPr>
          <p:spPr bwMode="auto">
            <a:xfrm>
              <a:off x="8640" y="701"/>
              <a:ext cx="1383" cy="6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Формирование коммуникационной политики</a:t>
              </a:r>
              <a:endParaRPr lang="en-US" sz="1400">
                <a:latin typeface="+mj-lt"/>
              </a:endParaRPr>
            </a:p>
          </p:txBody>
        </p:sp>
        <p:sp>
          <p:nvSpPr>
            <p:cNvPr id="34" name="Text Box 21"/>
            <p:cNvSpPr txBox="1">
              <a:spLocks noChangeArrowheads="1"/>
            </p:cNvSpPr>
            <p:nvPr/>
          </p:nvSpPr>
          <p:spPr bwMode="auto">
            <a:xfrm>
              <a:off x="4831" y="452"/>
              <a:ext cx="6693" cy="1531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Часть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2.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Разработка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комплекса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маркетинга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по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продукту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(2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недели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)</a:t>
              </a:r>
              <a:endParaRPr lang="en-US" sz="1400" dirty="0">
                <a:latin typeface="+mj-lt"/>
              </a:endParaRPr>
            </a:p>
          </p:txBody>
        </p:sp>
        <p:sp>
          <p:nvSpPr>
            <p:cNvPr id="35" name="Text Box 20"/>
            <p:cNvSpPr txBox="1">
              <a:spLocks noChangeArrowheads="1"/>
            </p:cNvSpPr>
            <p:nvPr/>
          </p:nvSpPr>
          <p:spPr bwMode="auto">
            <a:xfrm>
              <a:off x="4831" y="-512"/>
              <a:ext cx="6693" cy="85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Часть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1.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Анализ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рынка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продукта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  (2 – 4 </a:t>
              </a:r>
              <a:r>
                <a:rPr lang="en-US" sz="1400" b="1" dirty="0" err="1">
                  <a:latin typeface="+mj-lt"/>
                  <a:ea typeface="Calibri" pitchFamily="34" charset="0"/>
                  <a:cs typeface="Times New Roman" pitchFamily="18" charset="0"/>
                </a:rPr>
                <a:t>недели</a:t>
              </a:r>
              <a:r>
                <a:rPr lang="en-US" sz="1400" b="1" dirty="0">
                  <a:latin typeface="+mj-lt"/>
                  <a:ea typeface="Calibri" pitchFamily="34" charset="0"/>
                  <a:cs typeface="Times New Roman" pitchFamily="18" charset="0"/>
                </a:rPr>
                <a:t>)</a:t>
              </a:r>
              <a:endParaRPr lang="en-US" sz="1400" dirty="0">
                <a:latin typeface="+mj-lt"/>
              </a:endParaRPr>
            </a:p>
          </p:txBody>
        </p:sp>
        <p:sp>
          <p:nvSpPr>
            <p:cNvPr id="36" name="Text Box 19"/>
            <p:cNvSpPr txBox="1">
              <a:spLocks noChangeArrowheads="1"/>
            </p:cNvSpPr>
            <p:nvPr/>
          </p:nvSpPr>
          <p:spPr bwMode="auto">
            <a:xfrm>
              <a:off x="5783" y="1416"/>
              <a:ext cx="1442" cy="45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Разработка плана мероприятий</a:t>
              </a:r>
              <a:endParaRPr lang="en-US" sz="1400">
                <a:latin typeface="+mj-lt"/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auto">
            <a:xfrm>
              <a:off x="7968" y="1416"/>
              <a:ext cx="1442" cy="45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Arial" pitchFamily="34" charset="0"/>
                </a:rPr>
                <a:t>Формирование бюджета</a:t>
              </a:r>
              <a:endParaRPr lang="en-US" sz="1400">
                <a:latin typeface="+mj-lt"/>
              </a:endParaRPr>
            </a:p>
          </p:txBody>
        </p:sp>
        <p:sp>
          <p:nvSpPr>
            <p:cNvPr id="38" name="Line 17"/>
            <p:cNvSpPr>
              <a:spLocks noChangeShapeType="1"/>
            </p:cNvSpPr>
            <p:nvPr/>
          </p:nvSpPr>
          <p:spPr bwMode="auto">
            <a:xfrm>
              <a:off x="6457" y="39"/>
              <a:ext cx="2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39" name="Line 16"/>
            <p:cNvSpPr>
              <a:spLocks noChangeShapeType="1"/>
            </p:cNvSpPr>
            <p:nvPr/>
          </p:nvSpPr>
          <p:spPr bwMode="auto">
            <a:xfrm>
              <a:off x="8069" y="12"/>
              <a:ext cx="2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0" name="Line 15"/>
            <p:cNvSpPr>
              <a:spLocks noChangeShapeType="1"/>
            </p:cNvSpPr>
            <p:nvPr/>
          </p:nvSpPr>
          <p:spPr bwMode="auto">
            <a:xfrm>
              <a:off x="9674" y="-7"/>
              <a:ext cx="23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1" name="Text Box 14"/>
            <p:cNvSpPr txBox="1">
              <a:spLocks noChangeArrowheads="1"/>
            </p:cNvSpPr>
            <p:nvPr/>
          </p:nvSpPr>
          <p:spPr bwMode="auto">
            <a:xfrm>
              <a:off x="10095" y="701"/>
              <a:ext cx="1383" cy="6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>
                  <a:latin typeface="+mj-lt"/>
                  <a:ea typeface="Calibri" pitchFamily="34" charset="0"/>
                  <a:cs typeface="Times New Roman" pitchFamily="18" charset="0"/>
                </a:rPr>
                <a:t>Формирование политики по персоналу</a:t>
              </a:r>
              <a:endParaRPr lang="en-US" sz="1400">
                <a:latin typeface="+mj-lt"/>
              </a:endParaRPr>
            </a:p>
          </p:txBody>
        </p:sp>
        <p:sp>
          <p:nvSpPr>
            <p:cNvPr id="42" name="Text Box 13"/>
            <p:cNvSpPr txBox="1">
              <a:spLocks noChangeArrowheads="1"/>
            </p:cNvSpPr>
            <p:nvPr/>
          </p:nvSpPr>
          <p:spPr bwMode="auto">
            <a:xfrm>
              <a:off x="4831" y="2153"/>
              <a:ext cx="6693" cy="28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>
                  <a:latin typeface="+mj-lt"/>
                  <a:ea typeface="Calibri" pitchFamily="34" charset="0"/>
                  <a:cs typeface="Times New Roman" pitchFamily="18" charset="0"/>
                </a:rPr>
                <a:t>Часть 3. Согласование и доработка плана  (1 неделя)</a:t>
              </a:r>
              <a:endParaRPr lang="en-US" sz="1400">
                <a:latin typeface="+mj-lt"/>
              </a:endParaRPr>
            </a:p>
          </p:txBody>
        </p:sp>
        <p:sp>
          <p:nvSpPr>
            <p:cNvPr id="43" name="Line 12"/>
            <p:cNvSpPr>
              <a:spLocks noChangeShapeType="1"/>
            </p:cNvSpPr>
            <p:nvPr/>
          </p:nvSpPr>
          <p:spPr bwMode="auto">
            <a:xfrm>
              <a:off x="8135" y="-626"/>
              <a:ext cx="0" cy="114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4" name="Line 11"/>
            <p:cNvSpPr>
              <a:spLocks noChangeShapeType="1"/>
            </p:cNvSpPr>
            <p:nvPr/>
          </p:nvSpPr>
          <p:spPr bwMode="auto">
            <a:xfrm>
              <a:off x="7912" y="338"/>
              <a:ext cx="0" cy="114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5" name="Line 10"/>
            <p:cNvSpPr>
              <a:spLocks noChangeShapeType="1"/>
            </p:cNvSpPr>
            <p:nvPr/>
          </p:nvSpPr>
          <p:spPr bwMode="auto">
            <a:xfrm>
              <a:off x="7912" y="1983"/>
              <a:ext cx="0" cy="17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6" name="Text Box 9"/>
            <p:cNvSpPr txBox="1">
              <a:spLocks noChangeArrowheads="1"/>
            </p:cNvSpPr>
            <p:nvPr/>
          </p:nvSpPr>
          <p:spPr bwMode="auto">
            <a:xfrm>
              <a:off x="4831" y="2606"/>
              <a:ext cx="6693" cy="28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>
                  <a:latin typeface="+mj-lt"/>
                  <a:ea typeface="Calibri" pitchFamily="34" charset="0"/>
                  <a:cs typeface="Times New Roman" pitchFamily="18" charset="0"/>
                </a:rPr>
                <a:t>Часть 4. Утверждение и презентация (1 неделя) </a:t>
              </a:r>
              <a:endParaRPr lang="en-US" sz="1400">
                <a:latin typeface="+mj-lt"/>
              </a:endParaRPr>
            </a:p>
          </p:txBody>
        </p:sp>
        <p:sp>
          <p:nvSpPr>
            <p:cNvPr id="47" name="Text Box 8"/>
            <p:cNvSpPr txBox="1">
              <a:spLocks noChangeArrowheads="1"/>
            </p:cNvSpPr>
            <p:nvPr/>
          </p:nvSpPr>
          <p:spPr bwMode="auto">
            <a:xfrm>
              <a:off x="4831" y="3457"/>
              <a:ext cx="6665" cy="28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>
                  <a:latin typeface="+mj-lt"/>
                  <a:ea typeface="Calibri" pitchFamily="34" charset="0"/>
                  <a:cs typeface="Times New Roman" pitchFamily="18" charset="0"/>
                </a:rPr>
                <a:t>Часть 6. Контроль и оценка эффективности (еженедельно, ежеквартально)</a:t>
              </a:r>
              <a:endParaRPr lang="en-US" sz="1400">
                <a:latin typeface="+mj-lt"/>
              </a:endParaRPr>
            </a:p>
          </p:txBody>
        </p:sp>
        <p:sp>
          <p:nvSpPr>
            <p:cNvPr id="48" name="Line 7"/>
            <p:cNvSpPr>
              <a:spLocks noChangeShapeType="1"/>
            </p:cNvSpPr>
            <p:nvPr/>
          </p:nvSpPr>
          <p:spPr bwMode="auto">
            <a:xfrm>
              <a:off x="7912" y="2437"/>
              <a:ext cx="0" cy="17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49" name="Line 6"/>
            <p:cNvSpPr>
              <a:spLocks noChangeShapeType="1"/>
            </p:cNvSpPr>
            <p:nvPr/>
          </p:nvSpPr>
          <p:spPr bwMode="auto">
            <a:xfrm>
              <a:off x="7912" y="3287"/>
              <a:ext cx="0" cy="170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  <p:sp>
          <p:nvSpPr>
            <p:cNvPr id="50" name="Text Box 5"/>
            <p:cNvSpPr txBox="1">
              <a:spLocks noChangeArrowheads="1"/>
            </p:cNvSpPr>
            <p:nvPr/>
          </p:nvSpPr>
          <p:spPr bwMode="auto">
            <a:xfrm>
              <a:off x="4831" y="3004"/>
              <a:ext cx="6693" cy="28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65837" tIns="32918" rIns="65837" bIns="32918"/>
            <a:lstStyle/>
            <a:p>
              <a:pPr algn="ctr">
                <a:defRPr/>
              </a:pPr>
              <a:r>
                <a:rPr lang="en-US" sz="1400" b="1">
                  <a:latin typeface="+mj-lt"/>
                  <a:ea typeface="Calibri" pitchFamily="34" charset="0"/>
                  <a:cs typeface="Times New Roman" pitchFamily="18" charset="0"/>
                </a:rPr>
                <a:t>Часть 5. Внедрение (2 недели) </a:t>
              </a:r>
              <a:endParaRPr lang="en-US" sz="1400">
                <a:latin typeface="+mj-lt"/>
              </a:endParaRPr>
            </a:p>
          </p:txBody>
        </p:sp>
        <p:sp>
          <p:nvSpPr>
            <p:cNvPr id="51" name="Line 4"/>
            <p:cNvSpPr>
              <a:spLocks noChangeShapeType="1"/>
            </p:cNvSpPr>
            <p:nvPr/>
          </p:nvSpPr>
          <p:spPr bwMode="auto">
            <a:xfrm>
              <a:off x="7912" y="2890"/>
              <a:ext cx="0" cy="114"/>
            </a:xfrm>
            <a:prstGeom prst="line">
              <a:avLst/>
            </a:prstGeom>
            <a:noFill/>
            <a:ln w="12700" cap="sq">
              <a:solidFill>
                <a:srgbClr val="000000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 sz="1400">
                <a:latin typeface="+mj-lt"/>
              </a:endParaRPr>
            </a:p>
          </p:txBody>
        </p:sp>
      </p:grpSp>
      <p:sp>
        <p:nvSpPr>
          <p:cNvPr id="52" name="Rectangle 2"/>
          <p:cNvSpPr txBox="1">
            <a:spLocks noChangeArrowheads="1"/>
          </p:cNvSpPr>
          <p:nvPr/>
        </p:nvSpPr>
        <p:spPr>
          <a:xfrm>
            <a:off x="2569686" y="697186"/>
            <a:ext cx="6849654" cy="475671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разделы тактического плана маркетинга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23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74283" y="503292"/>
            <a:ext cx="4995111" cy="387787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Анализ рынка продукта</a:t>
            </a:r>
          </a:p>
        </p:txBody>
      </p:sp>
      <p:sp>
        <p:nvSpPr>
          <p:cNvPr id="122883" name="Rectangle 21"/>
          <p:cNvSpPr>
            <a:spLocks noChangeArrowheads="1"/>
          </p:cNvSpPr>
          <p:nvPr/>
        </p:nvSpPr>
        <p:spPr bwMode="auto">
          <a:xfrm>
            <a:off x="1524001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grpSp>
        <p:nvGrpSpPr>
          <p:cNvPr id="122884" name="Group 1"/>
          <p:cNvGrpSpPr>
            <a:grpSpLocks noChangeAspect="1"/>
          </p:cNvGrpSpPr>
          <p:nvPr/>
        </p:nvGrpSpPr>
        <p:grpSpPr bwMode="auto">
          <a:xfrm>
            <a:off x="2100012" y="891079"/>
            <a:ext cx="8656638" cy="5029200"/>
            <a:chOff x="4831" y="1179"/>
            <a:chExt cx="6844" cy="3960"/>
          </a:xfrm>
        </p:grpSpPr>
        <p:sp>
          <p:nvSpPr>
            <p:cNvPr id="122885" name="AutoShape 20"/>
            <p:cNvSpPr>
              <a:spLocks noChangeAspect="1" noChangeArrowheads="1" noTextEdit="1"/>
            </p:cNvSpPr>
            <p:nvPr/>
          </p:nvSpPr>
          <p:spPr bwMode="auto">
            <a:xfrm>
              <a:off x="4831" y="1179"/>
              <a:ext cx="6844" cy="3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886" name="Text Box 19"/>
            <p:cNvSpPr txBox="1">
              <a:spLocks noChangeArrowheads="1"/>
            </p:cNvSpPr>
            <p:nvPr/>
          </p:nvSpPr>
          <p:spPr bwMode="auto">
            <a:xfrm>
              <a:off x="6422" y="4530"/>
              <a:ext cx="5242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>
                  <a:ea typeface="Times New Roman" charset="0"/>
                  <a:cs typeface="Times New Roman" charset="0"/>
                </a:rPr>
                <a:t>Разработка концепции продукта на целевых сегментах. Выбор стратегии позиционирования. Разработка рекламного образа.</a:t>
              </a:r>
              <a:endParaRPr lang="en-US" altLang="ru-RU"/>
            </a:p>
          </p:txBody>
        </p:sp>
        <p:sp>
          <p:nvSpPr>
            <p:cNvPr id="122887" name="Text Box 18"/>
            <p:cNvSpPr txBox="1">
              <a:spLocks noChangeArrowheads="1"/>
            </p:cNvSpPr>
            <p:nvPr/>
          </p:nvSpPr>
          <p:spPr bwMode="auto">
            <a:xfrm>
              <a:off x="4831" y="1484"/>
              <a:ext cx="1217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Анализ рыночных возможностей</a:t>
              </a:r>
              <a:endParaRPr lang="en-US" altLang="ru-RU"/>
            </a:p>
          </p:txBody>
        </p:sp>
        <p:sp>
          <p:nvSpPr>
            <p:cNvPr id="122888" name="Text Box 17"/>
            <p:cNvSpPr txBox="1">
              <a:spLocks noChangeArrowheads="1"/>
            </p:cNvSpPr>
            <p:nvPr/>
          </p:nvSpPr>
          <p:spPr bwMode="auto">
            <a:xfrm>
              <a:off x="4831" y="2499"/>
              <a:ext cx="1217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Сегментация рынка продукта</a:t>
              </a:r>
              <a:endParaRPr lang="en-US" altLang="ru-RU"/>
            </a:p>
          </p:txBody>
        </p:sp>
        <p:sp>
          <p:nvSpPr>
            <p:cNvPr id="122889" name="Text Box 16"/>
            <p:cNvSpPr txBox="1">
              <a:spLocks noChangeArrowheads="1"/>
            </p:cNvSpPr>
            <p:nvPr/>
          </p:nvSpPr>
          <p:spPr bwMode="auto">
            <a:xfrm>
              <a:off x="4831" y="3515"/>
              <a:ext cx="1217" cy="6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Отбор целевых сегментов</a:t>
              </a:r>
              <a:endParaRPr lang="en-US" altLang="ru-RU"/>
            </a:p>
          </p:txBody>
        </p:sp>
        <p:sp>
          <p:nvSpPr>
            <p:cNvPr id="122890" name="Text Box 15"/>
            <p:cNvSpPr txBox="1">
              <a:spLocks noChangeArrowheads="1"/>
            </p:cNvSpPr>
            <p:nvPr/>
          </p:nvSpPr>
          <p:spPr bwMode="auto">
            <a:xfrm>
              <a:off x="4831" y="4530"/>
              <a:ext cx="1217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Позиционирова-</a:t>
              </a:r>
              <a:endParaRPr lang="en-US" altLang="ru-RU" sz="900"/>
            </a:p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ние товара</a:t>
              </a:r>
              <a:endParaRPr lang="en-US" altLang="ru-RU"/>
            </a:p>
          </p:txBody>
        </p:sp>
        <p:sp>
          <p:nvSpPr>
            <p:cNvPr id="122891" name="Text Box 14"/>
            <p:cNvSpPr txBox="1">
              <a:spLocks noChangeArrowheads="1"/>
            </p:cNvSpPr>
            <p:nvPr/>
          </p:nvSpPr>
          <p:spPr bwMode="auto">
            <a:xfrm>
              <a:off x="6405" y="1517"/>
              <a:ext cx="5242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Проведение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систематических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маркетинговых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исследований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рынка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продукта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фирмы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и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самой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фирмы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с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целью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выявления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благоприятных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возможностей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для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получения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 </a:t>
              </a:r>
              <a:r>
                <a:rPr lang="en-US" altLang="ru-RU" sz="1400" dirty="0" err="1">
                  <a:ea typeface="Times New Roman" charset="0"/>
                  <a:cs typeface="Times New Roman" charset="0"/>
                </a:rPr>
                <a:t>прибыли</a:t>
              </a:r>
              <a:r>
                <a:rPr lang="en-US" altLang="ru-RU" sz="1400" dirty="0">
                  <a:ea typeface="Times New Roman" charset="0"/>
                  <a:cs typeface="Times New Roman" charset="0"/>
                </a:rPr>
                <a:t>.</a:t>
              </a:r>
              <a:endParaRPr lang="en-US" altLang="ru-RU" dirty="0"/>
            </a:p>
          </p:txBody>
        </p:sp>
        <p:sp>
          <p:nvSpPr>
            <p:cNvPr id="122892" name="Text Box 13"/>
            <p:cNvSpPr txBox="1">
              <a:spLocks noChangeArrowheads="1"/>
            </p:cNvSpPr>
            <p:nvPr/>
          </p:nvSpPr>
          <p:spPr bwMode="auto">
            <a:xfrm>
              <a:off x="6422" y="2499"/>
              <a:ext cx="5242" cy="60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>
                  <a:ea typeface="Times New Roman" charset="0"/>
                  <a:cs typeface="Times New Roman" charset="0"/>
                </a:rPr>
                <a:t>Выявление на рынке данного товара групп потребителей, предъявляющих однородные специфические требования к набору потребительских характеристик продукта.</a:t>
              </a:r>
              <a:endParaRPr lang="en-US" altLang="ru-RU"/>
            </a:p>
          </p:txBody>
        </p:sp>
        <p:sp>
          <p:nvSpPr>
            <p:cNvPr id="122893" name="Text Box 12"/>
            <p:cNvSpPr txBox="1">
              <a:spLocks noChangeArrowheads="1"/>
            </p:cNvSpPr>
            <p:nvPr/>
          </p:nvSpPr>
          <p:spPr bwMode="auto">
            <a:xfrm>
              <a:off x="6422" y="3515"/>
              <a:ext cx="5242" cy="60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>
                  <a:ea typeface="Times New Roman" charset="0"/>
                  <a:cs typeface="Times New Roman" charset="0"/>
                </a:rPr>
                <a:t>Выделение наиболее привлекательных сегментов из всех имеющихся с точки зрения достижения поставленной предприятием цели.</a:t>
              </a:r>
              <a:endParaRPr lang="en-US" altLang="ru-RU"/>
            </a:p>
          </p:txBody>
        </p:sp>
        <p:sp>
          <p:nvSpPr>
            <p:cNvPr id="122894" name="Line 11"/>
            <p:cNvSpPr>
              <a:spLocks noChangeShapeType="1"/>
            </p:cNvSpPr>
            <p:nvPr/>
          </p:nvSpPr>
          <p:spPr bwMode="auto">
            <a:xfrm>
              <a:off x="6048" y="4897"/>
              <a:ext cx="3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895" name="Line 10"/>
            <p:cNvSpPr>
              <a:spLocks noChangeShapeType="1"/>
            </p:cNvSpPr>
            <p:nvPr/>
          </p:nvSpPr>
          <p:spPr bwMode="auto">
            <a:xfrm>
              <a:off x="6048" y="3679"/>
              <a:ext cx="3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896" name="Line 9"/>
            <p:cNvSpPr>
              <a:spLocks noChangeShapeType="1"/>
            </p:cNvSpPr>
            <p:nvPr/>
          </p:nvSpPr>
          <p:spPr bwMode="auto">
            <a:xfrm>
              <a:off x="6048" y="2765"/>
              <a:ext cx="3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897" name="Line 8"/>
            <p:cNvSpPr>
              <a:spLocks noChangeShapeType="1"/>
            </p:cNvSpPr>
            <p:nvPr/>
          </p:nvSpPr>
          <p:spPr bwMode="auto">
            <a:xfrm>
              <a:off x="6048" y="1750"/>
              <a:ext cx="3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898" name="AutoShape 7"/>
            <p:cNvSpPr>
              <a:spLocks noChangeArrowheads="1"/>
            </p:cNvSpPr>
            <p:nvPr/>
          </p:nvSpPr>
          <p:spPr bwMode="auto">
            <a:xfrm>
              <a:off x="6698" y="2169"/>
              <a:ext cx="3912" cy="36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22899" name="Text Box 6"/>
            <p:cNvSpPr txBox="1">
              <a:spLocks noChangeArrowheads="1"/>
            </p:cNvSpPr>
            <p:nvPr/>
          </p:nvSpPr>
          <p:spPr bwMode="auto">
            <a:xfrm>
              <a:off x="6876" y="2169"/>
              <a:ext cx="3642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На ком </a:t>
              </a:r>
              <a:r>
                <a:rPr lang="en-US" altLang="ru-RU" sz="1400">
                  <a:ea typeface="Times New Roman" charset="0"/>
                  <a:cs typeface="Times New Roman" charset="0"/>
                </a:rPr>
                <a:t>можно заработать на данном рынке?</a:t>
              </a:r>
              <a:endParaRPr lang="en-US" altLang="ru-RU" sz="900"/>
            </a:p>
            <a:p>
              <a:endParaRPr lang="en-US" altLang="ru-RU"/>
            </a:p>
          </p:txBody>
        </p:sp>
        <p:sp>
          <p:nvSpPr>
            <p:cNvPr id="122900" name="AutoShape 5"/>
            <p:cNvSpPr>
              <a:spLocks noChangeArrowheads="1"/>
            </p:cNvSpPr>
            <p:nvPr/>
          </p:nvSpPr>
          <p:spPr bwMode="auto">
            <a:xfrm>
              <a:off x="6787" y="3159"/>
              <a:ext cx="3913" cy="36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22901" name="Text Box 4"/>
            <p:cNvSpPr txBox="1">
              <a:spLocks noChangeArrowheads="1"/>
            </p:cNvSpPr>
            <p:nvPr/>
          </p:nvSpPr>
          <p:spPr bwMode="auto">
            <a:xfrm>
              <a:off x="6890" y="3210"/>
              <a:ext cx="3651" cy="30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>
                  <a:ea typeface="Times New Roman" charset="0"/>
                  <a:cs typeface="Times New Roman" charset="0"/>
                </a:rPr>
                <a:t>На ком можно заработать</a:t>
              </a:r>
              <a:r>
                <a:rPr lang="en-US" altLang="ru-RU" sz="1400" b="1">
                  <a:ea typeface="Times New Roman" charset="0"/>
                  <a:cs typeface="Times New Roman" charset="0"/>
                </a:rPr>
                <a:t> больше всего?</a:t>
              </a:r>
              <a:endParaRPr lang="en-US" altLang="ru-RU"/>
            </a:p>
          </p:txBody>
        </p:sp>
        <p:sp>
          <p:nvSpPr>
            <p:cNvPr id="122902" name="AutoShape 3"/>
            <p:cNvSpPr>
              <a:spLocks noChangeArrowheads="1"/>
            </p:cNvSpPr>
            <p:nvPr/>
          </p:nvSpPr>
          <p:spPr bwMode="auto">
            <a:xfrm>
              <a:off x="6787" y="4149"/>
              <a:ext cx="3913" cy="360"/>
            </a:xfrm>
            <a:prstGeom prst="octagon">
              <a:avLst>
                <a:gd name="adj" fmla="val 2928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22903" name="Text Box 2"/>
            <p:cNvSpPr txBox="1">
              <a:spLocks noChangeArrowheads="1"/>
            </p:cNvSpPr>
            <p:nvPr/>
          </p:nvSpPr>
          <p:spPr bwMode="auto">
            <a:xfrm>
              <a:off x="6890" y="4225"/>
              <a:ext cx="3651" cy="30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en-US" altLang="ru-RU" sz="1400" b="1">
                  <a:ea typeface="Times New Roman" charset="0"/>
                  <a:cs typeface="Times New Roman" charset="0"/>
                </a:rPr>
                <a:t>Как будем представлять продукт?</a:t>
              </a:r>
              <a:endParaRPr lang="en-US" altLang="ru-RU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16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7105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203575" y="584891"/>
            <a:ext cx="6843713" cy="5715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этапы процесса разработки </a:t>
            </a:r>
          </a:p>
        </p:txBody>
      </p:sp>
      <p:grpSp>
        <p:nvGrpSpPr>
          <p:cNvPr id="124931" name="Group 4"/>
          <p:cNvGrpSpPr>
            <a:grpSpLocks/>
          </p:cNvGrpSpPr>
          <p:nvPr/>
        </p:nvGrpSpPr>
        <p:grpSpPr bwMode="auto">
          <a:xfrm>
            <a:off x="1774824" y="1412875"/>
            <a:ext cx="8861091" cy="3977272"/>
            <a:chOff x="1854" y="2079"/>
            <a:chExt cx="13680" cy="5220"/>
          </a:xfrm>
        </p:grpSpPr>
        <p:sp>
          <p:nvSpPr>
            <p:cNvPr id="124932" name="Text Box 5"/>
            <p:cNvSpPr txBox="1">
              <a:spLocks noChangeArrowheads="1"/>
            </p:cNvSpPr>
            <p:nvPr/>
          </p:nvSpPr>
          <p:spPr bwMode="auto">
            <a:xfrm>
              <a:off x="1854" y="2079"/>
              <a:ext cx="432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dirty="0"/>
                <a:t>Поиск новых идей товаров</a:t>
              </a:r>
              <a:endParaRPr lang="ru-RU" altLang="ru-RU" dirty="0"/>
            </a:p>
          </p:txBody>
        </p:sp>
        <p:sp>
          <p:nvSpPr>
            <p:cNvPr id="124933" name="Text Box 6"/>
            <p:cNvSpPr txBox="1">
              <a:spLocks noChangeArrowheads="1"/>
            </p:cNvSpPr>
            <p:nvPr/>
          </p:nvSpPr>
          <p:spPr bwMode="auto">
            <a:xfrm>
              <a:off x="6714" y="2079"/>
              <a:ext cx="46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dirty="0"/>
                <a:t>Предварительная оценка рынка</a:t>
              </a:r>
              <a:endParaRPr lang="ru-RU" altLang="ru-RU" dirty="0"/>
            </a:p>
          </p:txBody>
        </p:sp>
        <p:sp>
          <p:nvSpPr>
            <p:cNvPr id="124934" name="Text Box 7"/>
            <p:cNvSpPr txBox="1">
              <a:spLocks noChangeArrowheads="1"/>
            </p:cNvSpPr>
            <p:nvPr/>
          </p:nvSpPr>
          <p:spPr bwMode="auto">
            <a:xfrm>
              <a:off x="11754" y="2079"/>
              <a:ext cx="37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Отбор идей (селекция)</a:t>
              </a:r>
              <a:endParaRPr lang="ru-RU" altLang="ru-RU"/>
            </a:p>
          </p:txBody>
        </p:sp>
        <p:sp>
          <p:nvSpPr>
            <p:cNvPr id="124935" name="Text Box 8"/>
            <p:cNvSpPr txBox="1">
              <a:spLocks noChangeArrowheads="1"/>
            </p:cNvSpPr>
            <p:nvPr/>
          </p:nvSpPr>
          <p:spPr bwMode="auto">
            <a:xfrm>
              <a:off x="11034" y="3159"/>
              <a:ext cx="4500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Предварительная техническая оценка продукта</a:t>
              </a:r>
              <a:endParaRPr lang="ru-RU" altLang="ru-RU"/>
            </a:p>
          </p:txBody>
        </p:sp>
        <p:sp>
          <p:nvSpPr>
            <p:cNvPr id="124936" name="Text Box 9"/>
            <p:cNvSpPr txBox="1">
              <a:spLocks noChangeArrowheads="1"/>
            </p:cNvSpPr>
            <p:nvPr/>
          </p:nvSpPr>
          <p:spPr bwMode="auto">
            <a:xfrm>
              <a:off x="6534" y="3339"/>
              <a:ext cx="41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Детальное исследование рынка</a:t>
              </a:r>
              <a:endParaRPr lang="ru-RU" altLang="ru-RU"/>
            </a:p>
          </p:txBody>
        </p:sp>
        <p:sp>
          <p:nvSpPr>
            <p:cNvPr id="124937" name="Text Box 10"/>
            <p:cNvSpPr txBox="1">
              <a:spLocks noChangeArrowheads="1"/>
            </p:cNvSpPr>
            <p:nvPr/>
          </p:nvSpPr>
          <p:spPr bwMode="auto">
            <a:xfrm>
              <a:off x="2034" y="3339"/>
              <a:ext cx="37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Экономический анализ</a:t>
              </a:r>
              <a:endParaRPr lang="ru-RU" altLang="ru-RU"/>
            </a:p>
          </p:txBody>
        </p:sp>
        <p:sp>
          <p:nvSpPr>
            <p:cNvPr id="124938" name="Text Box 11"/>
            <p:cNvSpPr txBox="1">
              <a:spLocks noChangeArrowheads="1"/>
            </p:cNvSpPr>
            <p:nvPr/>
          </p:nvSpPr>
          <p:spPr bwMode="auto">
            <a:xfrm>
              <a:off x="2034" y="4419"/>
              <a:ext cx="41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Разработка концепции товара</a:t>
              </a:r>
              <a:endParaRPr lang="ru-RU" altLang="ru-RU"/>
            </a:p>
          </p:txBody>
        </p:sp>
        <p:sp>
          <p:nvSpPr>
            <p:cNvPr id="124939" name="Text Box 12"/>
            <p:cNvSpPr txBox="1">
              <a:spLocks noChangeArrowheads="1"/>
            </p:cNvSpPr>
            <p:nvPr/>
          </p:nvSpPr>
          <p:spPr bwMode="auto">
            <a:xfrm>
              <a:off x="6534" y="4419"/>
              <a:ext cx="46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Тестирование внутри организации</a:t>
              </a:r>
              <a:endParaRPr lang="ru-RU" altLang="ru-RU"/>
            </a:p>
          </p:txBody>
        </p:sp>
        <p:sp>
          <p:nvSpPr>
            <p:cNvPr id="124940" name="Text Box 13"/>
            <p:cNvSpPr txBox="1">
              <a:spLocks noChangeArrowheads="1"/>
            </p:cNvSpPr>
            <p:nvPr/>
          </p:nvSpPr>
          <p:spPr bwMode="auto">
            <a:xfrm>
              <a:off x="11574" y="4419"/>
              <a:ext cx="396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Тестирование потребителями</a:t>
              </a:r>
              <a:endParaRPr lang="ru-RU" altLang="ru-RU"/>
            </a:p>
          </p:txBody>
        </p:sp>
        <p:sp>
          <p:nvSpPr>
            <p:cNvPr id="124941" name="Text Box 14"/>
            <p:cNvSpPr txBox="1">
              <a:spLocks noChangeArrowheads="1"/>
            </p:cNvSpPr>
            <p:nvPr/>
          </p:nvSpPr>
          <p:spPr bwMode="auto">
            <a:xfrm>
              <a:off x="11574" y="5499"/>
              <a:ext cx="396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Опытные продажи</a:t>
              </a:r>
              <a:endParaRPr lang="ru-RU" altLang="ru-RU"/>
            </a:p>
          </p:txBody>
        </p:sp>
        <p:sp>
          <p:nvSpPr>
            <p:cNvPr id="124942" name="Text Box 15"/>
            <p:cNvSpPr txBox="1">
              <a:spLocks noChangeArrowheads="1"/>
            </p:cNvSpPr>
            <p:nvPr/>
          </p:nvSpPr>
          <p:spPr bwMode="auto">
            <a:xfrm>
              <a:off x="7074" y="5499"/>
              <a:ext cx="37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Опыт производства</a:t>
              </a:r>
              <a:endParaRPr lang="ru-RU" altLang="ru-RU"/>
            </a:p>
          </p:txBody>
        </p:sp>
        <p:sp>
          <p:nvSpPr>
            <p:cNvPr id="124943" name="Text Box 16"/>
            <p:cNvSpPr txBox="1">
              <a:spLocks noChangeArrowheads="1"/>
            </p:cNvSpPr>
            <p:nvPr/>
          </p:nvSpPr>
          <p:spPr bwMode="auto">
            <a:xfrm>
              <a:off x="2034" y="5499"/>
              <a:ext cx="41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Бизнес – анализ проекта</a:t>
              </a:r>
              <a:endParaRPr lang="ru-RU" altLang="ru-RU"/>
            </a:p>
          </p:txBody>
        </p:sp>
        <p:sp>
          <p:nvSpPr>
            <p:cNvPr id="124944" name="Text Box 17"/>
            <p:cNvSpPr txBox="1">
              <a:spLocks noChangeArrowheads="1"/>
            </p:cNvSpPr>
            <p:nvPr/>
          </p:nvSpPr>
          <p:spPr bwMode="auto">
            <a:xfrm>
              <a:off x="2034" y="6759"/>
              <a:ext cx="414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Запуск производства</a:t>
              </a:r>
              <a:endParaRPr lang="ru-RU" altLang="ru-RU"/>
            </a:p>
          </p:txBody>
        </p:sp>
        <p:sp>
          <p:nvSpPr>
            <p:cNvPr id="124945" name="Text Box 18"/>
            <p:cNvSpPr txBox="1">
              <a:spLocks noChangeArrowheads="1"/>
            </p:cNvSpPr>
            <p:nvPr/>
          </p:nvSpPr>
          <p:spPr bwMode="auto">
            <a:xfrm>
              <a:off x="7074" y="6759"/>
              <a:ext cx="4680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/>
                <a:t>Выведение продукта на рынок</a:t>
              </a:r>
              <a:endParaRPr lang="ru-RU" altLang="ru-RU"/>
            </a:p>
          </p:txBody>
        </p:sp>
        <p:sp>
          <p:nvSpPr>
            <p:cNvPr id="124946" name="Line 19"/>
            <p:cNvSpPr>
              <a:spLocks noChangeShapeType="1"/>
            </p:cNvSpPr>
            <p:nvPr/>
          </p:nvSpPr>
          <p:spPr bwMode="auto">
            <a:xfrm>
              <a:off x="6174" y="2259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47" name="Line 20"/>
            <p:cNvSpPr>
              <a:spLocks noChangeShapeType="1"/>
            </p:cNvSpPr>
            <p:nvPr/>
          </p:nvSpPr>
          <p:spPr bwMode="auto">
            <a:xfrm>
              <a:off x="11394" y="2259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48" name="Line 21"/>
            <p:cNvSpPr>
              <a:spLocks noChangeShapeType="1"/>
            </p:cNvSpPr>
            <p:nvPr/>
          </p:nvSpPr>
          <p:spPr bwMode="auto">
            <a:xfrm>
              <a:off x="13734" y="2619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49" name="Line 22"/>
            <p:cNvSpPr>
              <a:spLocks noChangeShapeType="1"/>
            </p:cNvSpPr>
            <p:nvPr/>
          </p:nvSpPr>
          <p:spPr bwMode="auto">
            <a:xfrm flipH="1">
              <a:off x="10674" y="3519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0" name="Line 23"/>
            <p:cNvSpPr>
              <a:spLocks noChangeShapeType="1"/>
            </p:cNvSpPr>
            <p:nvPr/>
          </p:nvSpPr>
          <p:spPr bwMode="auto">
            <a:xfrm flipH="1">
              <a:off x="5814" y="3519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1" name="Line 24"/>
            <p:cNvSpPr>
              <a:spLocks noChangeShapeType="1"/>
            </p:cNvSpPr>
            <p:nvPr/>
          </p:nvSpPr>
          <p:spPr bwMode="auto">
            <a:xfrm>
              <a:off x="3834" y="3879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2" name="Line 25"/>
            <p:cNvSpPr>
              <a:spLocks noChangeShapeType="1"/>
            </p:cNvSpPr>
            <p:nvPr/>
          </p:nvSpPr>
          <p:spPr bwMode="auto">
            <a:xfrm>
              <a:off x="6174" y="4779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3" name="Line 26"/>
            <p:cNvSpPr>
              <a:spLocks noChangeShapeType="1"/>
            </p:cNvSpPr>
            <p:nvPr/>
          </p:nvSpPr>
          <p:spPr bwMode="auto">
            <a:xfrm>
              <a:off x="11214" y="4599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4" name="Line 27"/>
            <p:cNvSpPr>
              <a:spLocks noChangeShapeType="1"/>
            </p:cNvSpPr>
            <p:nvPr/>
          </p:nvSpPr>
          <p:spPr bwMode="auto">
            <a:xfrm>
              <a:off x="13734" y="4959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5" name="Line 28"/>
            <p:cNvSpPr>
              <a:spLocks noChangeShapeType="1"/>
            </p:cNvSpPr>
            <p:nvPr/>
          </p:nvSpPr>
          <p:spPr bwMode="auto">
            <a:xfrm flipH="1">
              <a:off x="10854" y="5859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6" name="Line 29"/>
            <p:cNvSpPr>
              <a:spLocks noChangeShapeType="1"/>
            </p:cNvSpPr>
            <p:nvPr/>
          </p:nvSpPr>
          <p:spPr bwMode="auto">
            <a:xfrm flipH="1">
              <a:off x="6174" y="5679"/>
              <a:ext cx="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7" name="Line 30"/>
            <p:cNvSpPr>
              <a:spLocks noChangeShapeType="1"/>
            </p:cNvSpPr>
            <p:nvPr/>
          </p:nvSpPr>
          <p:spPr bwMode="auto">
            <a:xfrm>
              <a:off x="3834" y="6039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4958" name="Line 31"/>
            <p:cNvSpPr>
              <a:spLocks noChangeShapeType="1"/>
            </p:cNvSpPr>
            <p:nvPr/>
          </p:nvSpPr>
          <p:spPr bwMode="auto">
            <a:xfrm>
              <a:off x="6174" y="6939"/>
              <a:ext cx="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17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38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Прямоугольник 1"/>
          <p:cNvSpPr>
            <a:spLocks noChangeArrowheads="1"/>
          </p:cNvSpPr>
          <p:nvPr/>
        </p:nvSpPr>
        <p:spPr bwMode="auto">
          <a:xfrm>
            <a:off x="2572426" y="624350"/>
            <a:ext cx="6858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этапы процесса поиска и вывода нового товара (дистрибуция)</a:t>
            </a:r>
          </a:p>
        </p:txBody>
      </p:sp>
      <p:grpSp>
        <p:nvGrpSpPr>
          <p:cNvPr id="125955" name="Group 2"/>
          <p:cNvGrpSpPr>
            <a:grpSpLocks/>
          </p:cNvGrpSpPr>
          <p:nvPr/>
        </p:nvGrpSpPr>
        <p:grpSpPr bwMode="auto">
          <a:xfrm>
            <a:off x="2193882" y="1552892"/>
            <a:ext cx="8728075" cy="4375150"/>
            <a:chOff x="1443" y="2664"/>
            <a:chExt cx="13744" cy="6890"/>
          </a:xfrm>
        </p:grpSpPr>
        <p:sp>
          <p:nvSpPr>
            <p:cNvPr id="125956" name="Text Box 3"/>
            <p:cNvSpPr txBox="1">
              <a:spLocks noChangeArrowheads="1"/>
            </p:cNvSpPr>
            <p:nvPr/>
          </p:nvSpPr>
          <p:spPr bwMode="auto">
            <a:xfrm>
              <a:off x="1443" y="2664"/>
              <a:ext cx="4239" cy="94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Поиск и анализ рыночных ниш</a:t>
              </a:r>
              <a:endParaRPr lang="ru-RU" altLang="ru-RU"/>
            </a:p>
          </p:txBody>
        </p:sp>
        <p:sp>
          <p:nvSpPr>
            <p:cNvPr id="125957" name="Text Box 4"/>
            <p:cNvSpPr txBox="1">
              <a:spLocks noChangeArrowheads="1"/>
            </p:cNvSpPr>
            <p:nvPr/>
          </p:nvSpPr>
          <p:spPr bwMode="auto">
            <a:xfrm>
              <a:off x="6212" y="2664"/>
              <a:ext cx="5188" cy="94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 dirty="0">
                  <a:latin typeface="Calibri" charset="0"/>
                </a:rPr>
                <a:t>Определение необходимых характеристик товара </a:t>
              </a:r>
              <a:endParaRPr lang="ru-RU" altLang="ru-RU" dirty="0"/>
            </a:p>
          </p:txBody>
        </p:sp>
        <p:sp>
          <p:nvSpPr>
            <p:cNvPr id="125958" name="Text Box 5"/>
            <p:cNvSpPr txBox="1">
              <a:spLocks noChangeArrowheads="1"/>
            </p:cNvSpPr>
            <p:nvPr/>
          </p:nvSpPr>
          <p:spPr bwMode="auto">
            <a:xfrm>
              <a:off x="11753" y="2664"/>
              <a:ext cx="3434" cy="113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Маркетинговая оценка идеи</a:t>
              </a:r>
              <a:endParaRPr lang="ru-RU" altLang="ru-RU"/>
            </a:p>
          </p:txBody>
        </p:sp>
        <p:sp>
          <p:nvSpPr>
            <p:cNvPr id="125959" name="Text Box 6"/>
            <p:cNvSpPr txBox="1">
              <a:spLocks noChangeArrowheads="1"/>
            </p:cNvSpPr>
            <p:nvPr/>
          </p:nvSpPr>
          <p:spPr bwMode="auto">
            <a:xfrm>
              <a:off x="10629" y="4021"/>
              <a:ext cx="4447" cy="101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Формирование заявки на поиск и согласование</a:t>
              </a:r>
            </a:p>
            <a:p>
              <a:endParaRPr lang="ru-RU" altLang="ru-RU"/>
            </a:p>
          </p:txBody>
        </p:sp>
        <p:sp>
          <p:nvSpPr>
            <p:cNvPr id="125960" name="Text Box 7"/>
            <p:cNvSpPr txBox="1">
              <a:spLocks noChangeArrowheads="1"/>
            </p:cNvSpPr>
            <p:nvPr/>
          </p:nvSpPr>
          <p:spPr bwMode="auto">
            <a:xfrm>
              <a:off x="6036" y="4021"/>
              <a:ext cx="4239" cy="9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Выбор и поиск поставщиков нового товара</a:t>
              </a:r>
              <a:endParaRPr lang="ru-RU" altLang="ru-RU"/>
            </a:p>
          </p:txBody>
        </p:sp>
        <p:sp>
          <p:nvSpPr>
            <p:cNvPr id="125961" name="Text Box 8"/>
            <p:cNvSpPr txBox="1">
              <a:spLocks noChangeArrowheads="1"/>
            </p:cNvSpPr>
            <p:nvPr/>
          </p:nvSpPr>
          <p:spPr bwMode="auto">
            <a:xfrm>
              <a:off x="1620" y="4021"/>
              <a:ext cx="3709" cy="9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Согласование условий поставки товара</a:t>
              </a:r>
              <a:endParaRPr lang="ru-RU" altLang="ru-RU"/>
            </a:p>
          </p:txBody>
        </p:sp>
        <p:sp>
          <p:nvSpPr>
            <p:cNvPr id="125962" name="Text Box 9"/>
            <p:cNvSpPr txBox="1">
              <a:spLocks noChangeArrowheads="1"/>
            </p:cNvSpPr>
            <p:nvPr/>
          </p:nvSpPr>
          <p:spPr bwMode="auto">
            <a:xfrm>
              <a:off x="1620" y="5603"/>
              <a:ext cx="4062" cy="6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Экономический анализ</a:t>
              </a:r>
              <a:endParaRPr lang="ru-RU" altLang="ru-RU"/>
            </a:p>
          </p:txBody>
        </p:sp>
        <p:sp>
          <p:nvSpPr>
            <p:cNvPr id="125963" name="Text Box 10"/>
            <p:cNvSpPr txBox="1">
              <a:spLocks noChangeArrowheads="1"/>
            </p:cNvSpPr>
            <p:nvPr/>
          </p:nvSpPr>
          <p:spPr bwMode="auto">
            <a:xfrm>
              <a:off x="6036" y="5603"/>
              <a:ext cx="4593" cy="6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Поставка первой партии</a:t>
              </a:r>
              <a:endParaRPr lang="ru-RU" altLang="ru-RU"/>
            </a:p>
          </p:txBody>
        </p:sp>
        <p:sp>
          <p:nvSpPr>
            <p:cNvPr id="125964" name="Text Box 11"/>
            <p:cNvSpPr txBox="1">
              <a:spLocks noChangeArrowheads="1"/>
            </p:cNvSpPr>
            <p:nvPr/>
          </p:nvSpPr>
          <p:spPr bwMode="auto">
            <a:xfrm>
              <a:off x="10982" y="5603"/>
              <a:ext cx="4094" cy="67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Тестирование клиентами</a:t>
              </a:r>
              <a:endParaRPr lang="ru-RU" altLang="ru-RU"/>
            </a:p>
          </p:txBody>
        </p:sp>
        <p:sp>
          <p:nvSpPr>
            <p:cNvPr id="125965" name="Text Box 12"/>
            <p:cNvSpPr txBox="1">
              <a:spLocks noChangeArrowheads="1"/>
            </p:cNvSpPr>
            <p:nvPr/>
          </p:nvSpPr>
          <p:spPr bwMode="auto">
            <a:xfrm>
              <a:off x="10982" y="6959"/>
              <a:ext cx="4094" cy="91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Опытные продажи</a:t>
              </a:r>
              <a:endParaRPr lang="ru-RU" altLang="ru-RU"/>
            </a:p>
          </p:txBody>
        </p:sp>
        <p:sp>
          <p:nvSpPr>
            <p:cNvPr id="125966" name="Text Box 13"/>
            <p:cNvSpPr txBox="1">
              <a:spLocks noChangeArrowheads="1"/>
            </p:cNvSpPr>
            <p:nvPr/>
          </p:nvSpPr>
          <p:spPr bwMode="auto">
            <a:xfrm>
              <a:off x="6566" y="6959"/>
              <a:ext cx="3709" cy="91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Анализ тестовых продаж</a:t>
              </a:r>
            </a:p>
            <a:p>
              <a:endParaRPr lang="ru-RU" altLang="ru-RU"/>
            </a:p>
          </p:txBody>
        </p:sp>
        <p:sp>
          <p:nvSpPr>
            <p:cNvPr id="125967" name="Text Box 14"/>
            <p:cNvSpPr txBox="1">
              <a:spLocks noChangeArrowheads="1"/>
            </p:cNvSpPr>
            <p:nvPr/>
          </p:nvSpPr>
          <p:spPr bwMode="auto">
            <a:xfrm>
              <a:off x="1620" y="6959"/>
              <a:ext cx="4062" cy="109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Разработка графика поставок</a:t>
              </a:r>
            </a:p>
            <a:p>
              <a:endParaRPr lang="ru-RU" altLang="ru-RU"/>
            </a:p>
          </p:txBody>
        </p:sp>
        <p:sp>
          <p:nvSpPr>
            <p:cNvPr id="125968" name="Text Box 15"/>
            <p:cNvSpPr txBox="1">
              <a:spLocks noChangeArrowheads="1"/>
            </p:cNvSpPr>
            <p:nvPr/>
          </p:nvSpPr>
          <p:spPr bwMode="auto">
            <a:xfrm>
              <a:off x="1620" y="8541"/>
              <a:ext cx="4062" cy="10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Разработка программы продвижения</a:t>
              </a:r>
              <a:endParaRPr lang="ru-RU" altLang="ru-RU"/>
            </a:p>
          </p:txBody>
        </p:sp>
        <p:sp>
          <p:nvSpPr>
            <p:cNvPr id="125969" name="Text Box 16"/>
            <p:cNvSpPr txBox="1">
              <a:spLocks noChangeArrowheads="1"/>
            </p:cNvSpPr>
            <p:nvPr/>
          </p:nvSpPr>
          <p:spPr bwMode="auto">
            <a:xfrm>
              <a:off x="6566" y="8541"/>
              <a:ext cx="6277" cy="10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600">
                  <a:latin typeface="Calibri" charset="0"/>
                </a:rPr>
                <a:t>Выведение продукта на рынок: начало продаж и программы продвижения</a:t>
              </a:r>
              <a:endParaRPr lang="ru-RU" altLang="ru-RU"/>
            </a:p>
          </p:txBody>
        </p:sp>
        <p:sp>
          <p:nvSpPr>
            <p:cNvPr id="125970" name="Line 17"/>
            <p:cNvSpPr>
              <a:spLocks noChangeShapeType="1"/>
            </p:cNvSpPr>
            <p:nvPr/>
          </p:nvSpPr>
          <p:spPr bwMode="auto">
            <a:xfrm>
              <a:off x="5682" y="2890"/>
              <a:ext cx="53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1" name="Line 18"/>
            <p:cNvSpPr>
              <a:spLocks noChangeShapeType="1"/>
            </p:cNvSpPr>
            <p:nvPr/>
          </p:nvSpPr>
          <p:spPr bwMode="auto">
            <a:xfrm>
              <a:off x="11400" y="2890"/>
              <a:ext cx="35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2" name="Line 19"/>
            <p:cNvSpPr>
              <a:spLocks noChangeShapeType="1"/>
            </p:cNvSpPr>
            <p:nvPr/>
          </p:nvSpPr>
          <p:spPr bwMode="auto">
            <a:xfrm>
              <a:off x="13102" y="3798"/>
              <a:ext cx="0" cy="22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3" name="Line 20"/>
            <p:cNvSpPr>
              <a:spLocks noChangeShapeType="1"/>
            </p:cNvSpPr>
            <p:nvPr/>
          </p:nvSpPr>
          <p:spPr bwMode="auto">
            <a:xfrm flipH="1">
              <a:off x="10276" y="4368"/>
              <a:ext cx="35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4" name="Line 21"/>
            <p:cNvSpPr>
              <a:spLocks noChangeShapeType="1"/>
            </p:cNvSpPr>
            <p:nvPr/>
          </p:nvSpPr>
          <p:spPr bwMode="auto">
            <a:xfrm flipH="1">
              <a:off x="5329" y="4473"/>
              <a:ext cx="7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5" name="Line 22"/>
            <p:cNvSpPr>
              <a:spLocks noChangeShapeType="1"/>
            </p:cNvSpPr>
            <p:nvPr/>
          </p:nvSpPr>
          <p:spPr bwMode="auto">
            <a:xfrm>
              <a:off x="3386" y="4925"/>
              <a:ext cx="0" cy="67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6" name="Line 23"/>
            <p:cNvSpPr>
              <a:spLocks noChangeShapeType="1"/>
            </p:cNvSpPr>
            <p:nvPr/>
          </p:nvSpPr>
          <p:spPr bwMode="auto">
            <a:xfrm>
              <a:off x="5682" y="6055"/>
              <a:ext cx="35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7" name="Line 24"/>
            <p:cNvSpPr>
              <a:spLocks noChangeShapeType="1"/>
            </p:cNvSpPr>
            <p:nvPr/>
          </p:nvSpPr>
          <p:spPr bwMode="auto">
            <a:xfrm>
              <a:off x="10629" y="5829"/>
              <a:ext cx="35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8" name="Line 25"/>
            <p:cNvSpPr>
              <a:spLocks noChangeShapeType="1"/>
            </p:cNvSpPr>
            <p:nvPr/>
          </p:nvSpPr>
          <p:spPr bwMode="auto">
            <a:xfrm>
              <a:off x="13102" y="6281"/>
              <a:ext cx="0" cy="67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79" name="Line 26"/>
            <p:cNvSpPr>
              <a:spLocks noChangeShapeType="1"/>
            </p:cNvSpPr>
            <p:nvPr/>
          </p:nvSpPr>
          <p:spPr bwMode="auto">
            <a:xfrm flipH="1">
              <a:off x="10275" y="7410"/>
              <a:ext cx="7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80" name="Line 27"/>
            <p:cNvSpPr>
              <a:spLocks noChangeShapeType="1"/>
            </p:cNvSpPr>
            <p:nvPr/>
          </p:nvSpPr>
          <p:spPr bwMode="auto">
            <a:xfrm flipH="1">
              <a:off x="5682" y="7185"/>
              <a:ext cx="8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81" name="Line 28"/>
            <p:cNvSpPr>
              <a:spLocks noChangeShapeType="1"/>
            </p:cNvSpPr>
            <p:nvPr/>
          </p:nvSpPr>
          <p:spPr bwMode="auto">
            <a:xfrm>
              <a:off x="3379" y="8053"/>
              <a:ext cx="7" cy="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5982" name="Line 29"/>
            <p:cNvSpPr>
              <a:spLocks noChangeShapeType="1"/>
            </p:cNvSpPr>
            <p:nvPr/>
          </p:nvSpPr>
          <p:spPr bwMode="auto">
            <a:xfrm>
              <a:off x="5682" y="8767"/>
              <a:ext cx="8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18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976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146" name="Group 4"/>
          <p:cNvGrpSpPr>
            <a:grpSpLocks noChangeAspect="1"/>
          </p:cNvGrpSpPr>
          <p:nvPr/>
        </p:nvGrpSpPr>
        <p:grpSpPr bwMode="auto">
          <a:xfrm>
            <a:off x="1666875" y="142876"/>
            <a:ext cx="8643938" cy="6310313"/>
            <a:chOff x="4230" y="-782"/>
            <a:chExt cx="7199" cy="4867"/>
          </a:xfrm>
        </p:grpSpPr>
        <p:sp>
          <p:nvSpPr>
            <p:cNvPr id="134147" name="AutoShape 5"/>
            <p:cNvSpPr>
              <a:spLocks noChangeAspect="1" noChangeArrowheads="1"/>
            </p:cNvSpPr>
            <p:nvPr/>
          </p:nvSpPr>
          <p:spPr bwMode="auto">
            <a:xfrm>
              <a:off x="4230" y="-782"/>
              <a:ext cx="7199" cy="4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34148" name="Rectangle 6"/>
            <p:cNvSpPr>
              <a:spLocks noChangeArrowheads="1"/>
            </p:cNvSpPr>
            <p:nvPr/>
          </p:nvSpPr>
          <p:spPr bwMode="auto">
            <a:xfrm>
              <a:off x="5670" y="-601"/>
              <a:ext cx="3601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 anchor="b"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2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Сбытовая политика фирмы</a:t>
              </a:r>
            </a:p>
          </p:txBody>
        </p:sp>
        <p:sp>
          <p:nvSpPr>
            <p:cNvPr id="134149" name="Rectangle 7"/>
            <p:cNvSpPr>
              <a:spLocks noChangeArrowheads="1"/>
            </p:cNvSpPr>
            <p:nvPr/>
          </p:nvSpPr>
          <p:spPr bwMode="auto">
            <a:xfrm>
              <a:off x="7471" y="811"/>
              <a:ext cx="3958" cy="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/>
            <a:lstStyle>
              <a:lvl1pPr marL="342900" indent="-3429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lvl="1">
                <a:buSzPts val="1800"/>
              </a:pPr>
              <a:r>
                <a:rPr lang="ru-RU" altLang="ru-RU" sz="1800" u="sng" dirty="0" smtClean="0">
                  <a:latin typeface="Arial" charset="0"/>
                </a:rPr>
                <a:t>Этапы </a:t>
              </a:r>
              <a:r>
                <a:rPr lang="ru-RU" altLang="ru-RU" sz="1800" u="sng" dirty="0">
                  <a:latin typeface="Arial" charset="0"/>
                </a:rPr>
                <a:t>формирования сбытовой политики</a:t>
              </a:r>
              <a:endParaRPr lang="ru-RU" altLang="ru-RU" dirty="0"/>
            </a:p>
          </p:txBody>
        </p:sp>
        <p:sp>
          <p:nvSpPr>
            <p:cNvPr id="134150" name="AutoShape 8"/>
            <p:cNvSpPr>
              <a:spLocks noChangeArrowheads="1"/>
            </p:cNvSpPr>
            <p:nvPr/>
          </p:nvSpPr>
          <p:spPr bwMode="auto">
            <a:xfrm>
              <a:off x="5043" y="-208"/>
              <a:ext cx="5274" cy="1013"/>
            </a:xfrm>
            <a:prstGeom prst="cloudCallout">
              <a:avLst>
                <a:gd name="adj1" fmla="val -52171"/>
                <a:gd name="adj2" fmla="val 1645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 dirty="0">
                  <a:latin typeface="Arial" charset="0"/>
                </a:rPr>
                <a:t>Сбытовая политика фирмы</a:t>
              </a:r>
              <a:r>
                <a:rPr lang="ru-RU" altLang="ru-RU" sz="1400" dirty="0">
                  <a:latin typeface="Arial" charset="0"/>
                </a:rPr>
                <a:t> – процесс организации и эксплуатации сбытовой сети адекватной поставленным стратегическим целям фирмы на данном рынке</a:t>
              </a:r>
              <a:endParaRPr lang="ru-RU" altLang="ru-RU" dirty="0"/>
            </a:p>
          </p:txBody>
        </p:sp>
        <p:grpSp>
          <p:nvGrpSpPr>
            <p:cNvPr id="134151" name="Group 9"/>
            <p:cNvGrpSpPr>
              <a:grpSpLocks/>
            </p:cNvGrpSpPr>
            <p:nvPr/>
          </p:nvGrpSpPr>
          <p:grpSpPr bwMode="auto">
            <a:xfrm>
              <a:off x="5184" y="805"/>
              <a:ext cx="5042" cy="3280"/>
              <a:chOff x="1152" y="1532"/>
              <a:chExt cx="8928" cy="5472"/>
            </a:xfrm>
          </p:grpSpPr>
          <p:sp>
            <p:nvSpPr>
              <p:cNvPr id="134152" name="AutoShape 10"/>
              <p:cNvSpPr>
                <a:spLocks noChangeArrowheads="1"/>
              </p:cNvSpPr>
              <p:nvPr/>
            </p:nvSpPr>
            <p:spPr bwMode="auto">
              <a:xfrm>
                <a:off x="1152" y="1532"/>
                <a:ext cx="3600" cy="86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34153" name="Text Box 11"/>
              <p:cNvSpPr txBox="1">
                <a:spLocks noChangeArrowheads="1"/>
              </p:cNvSpPr>
              <p:nvPr/>
            </p:nvSpPr>
            <p:spPr bwMode="auto">
              <a:xfrm>
                <a:off x="1296" y="1728"/>
                <a:ext cx="3312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400" b="1">
                    <a:latin typeface="Arial" charset="0"/>
                  </a:rPr>
                  <a:t>Определение целей</a:t>
                </a:r>
                <a:endParaRPr lang="ru-RU" altLang="ru-RU"/>
              </a:p>
            </p:txBody>
          </p:sp>
          <p:sp>
            <p:nvSpPr>
              <p:cNvPr id="134154" name="AutoShape 12"/>
              <p:cNvSpPr>
                <a:spLocks noChangeArrowheads="1"/>
              </p:cNvSpPr>
              <p:nvPr/>
            </p:nvSpPr>
            <p:spPr bwMode="auto">
              <a:xfrm>
                <a:off x="1152" y="2684"/>
                <a:ext cx="3600" cy="86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34155" name="Text Box 13"/>
              <p:cNvSpPr txBox="1">
                <a:spLocks noChangeArrowheads="1"/>
              </p:cNvSpPr>
              <p:nvPr/>
            </p:nvSpPr>
            <p:spPr bwMode="auto">
              <a:xfrm>
                <a:off x="1152" y="2880"/>
                <a:ext cx="360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400">
                    <a:latin typeface="Arial" charset="0"/>
                  </a:rPr>
                  <a:t>Анализ влияющих факторов</a:t>
                </a:r>
                <a:endParaRPr lang="ru-RU" altLang="ru-RU"/>
              </a:p>
            </p:txBody>
          </p:sp>
          <p:sp>
            <p:nvSpPr>
              <p:cNvPr id="134156" name="AutoShape 14"/>
              <p:cNvSpPr>
                <a:spLocks noChangeArrowheads="1"/>
              </p:cNvSpPr>
              <p:nvPr/>
            </p:nvSpPr>
            <p:spPr bwMode="auto">
              <a:xfrm>
                <a:off x="1152" y="3836"/>
                <a:ext cx="3600" cy="86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34157" name="Text Box 15"/>
              <p:cNvSpPr txBox="1">
                <a:spLocks noChangeArrowheads="1"/>
              </p:cNvSpPr>
              <p:nvPr/>
            </p:nvSpPr>
            <p:spPr bwMode="auto">
              <a:xfrm>
                <a:off x="1152" y="4032"/>
                <a:ext cx="3600" cy="5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400">
                    <a:latin typeface="Arial" charset="0"/>
                  </a:rPr>
                  <a:t>Прогноз сбыта</a:t>
                </a:r>
                <a:endParaRPr lang="ru-RU" altLang="ru-RU"/>
              </a:p>
            </p:txBody>
          </p:sp>
          <p:sp>
            <p:nvSpPr>
              <p:cNvPr id="134158" name="AutoShape 16"/>
              <p:cNvSpPr>
                <a:spLocks noChangeArrowheads="1"/>
              </p:cNvSpPr>
              <p:nvPr/>
            </p:nvSpPr>
            <p:spPr bwMode="auto">
              <a:xfrm>
                <a:off x="1152" y="4988"/>
                <a:ext cx="3600" cy="86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34159" name="Text Box 17"/>
              <p:cNvSpPr txBox="1">
                <a:spLocks noChangeArrowheads="1"/>
              </p:cNvSpPr>
              <p:nvPr/>
            </p:nvSpPr>
            <p:spPr bwMode="auto">
              <a:xfrm>
                <a:off x="1152" y="5040"/>
                <a:ext cx="3600" cy="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400">
                    <a:latin typeface="Arial" charset="0"/>
                  </a:rPr>
                  <a:t>Определение метода сбыта и системы сбыта</a:t>
                </a:r>
                <a:endParaRPr lang="ru-RU" altLang="ru-RU"/>
              </a:p>
            </p:txBody>
          </p:sp>
          <p:sp>
            <p:nvSpPr>
              <p:cNvPr id="134160" name="AutoShape 18"/>
              <p:cNvSpPr>
                <a:spLocks noChangeArrowheads="1"/>
              </p:cNvSpPr>
              <p:nvPr/>
            </p:nvSpPr>
            <p:spPr bwMode="auto">
              <a:xfrm>
                <a:off x="1152" y="6140"/>
                <a:ext cx="3600" cy="86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endParaRPr lang="ru-RU" altLang="ru-RU"/>
              </a:p>
            </p:txBody>
          </p:sp>
          <p:sp>
            <p:nvSpPr>
              <p:cNvPr id="134161" name="Text Box 19"/>
              <p:cNvSpPr txBox="1">
                <a:spLocks noChangeArrowheads="1"/>
              </p:cNvSpPr>
              <p:nvPr/>
            </p:nvSpPr>
            <p:spPr bwMode="auto">
              <a:xfrm>
                <a:off x="1152" y="6336"/>
                <a:ext cx="360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400">
                    <a:latin typeface="Arial" charset="0"/>
                  </a:rPr>
                  <a:t>Выбор стратегии сбыта</a:t>
                </a:r>
                <a:endParaRPr lang="ru-RU" altLang="ru-RU"/>
              </a:p>
            </p:txBody>
          </p:sp>
          <p:sp>
            <p:nvSpPr>
              <p:cNvPr id="134162" name="Text Box 21"/>
              <p:cNvSpPr txBox="1">
                <a:spLocks noChangeArrowheads="1"/>
              </p:cNvSpPr>
              <p:nvPr/>
            </p:nvSpPr>
            <p:spPr bwMode="auto">
              <a:xfrm>
                <a:off x="6192" y="5760"/>
                <a:ext cx="3888" cy="888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charset="0"/>
                  </a:defRPr>
                </a:lvl9pPr>
              </a:lstStyle>
              <a:p>
                <a:pPr algn="ctr"/>
                <a:r>
                  <a:rPr lang="ru-RU" altLang="ru-RU" sz="1800" dirty="0">
                    <a:latin typeface="Arial" charset="0"/>
                    <a:sym typeface="Wingdings" charset="2"/>
                  </a:rPr>
                  <a:t></a:t>
                </a:r>
                <a:r>
                  <a:rPr lang="ru-RU" altLang="ru-RU" sz="1800" dirty="0">
                    <a:latin typeface="Arial" charset="0"/>
                  </a:rPr>
                  <a:t> </a:t>
                </a:r>
                <a:r>
                  <a:rPr lang="ru-RU" altLang="ru-RU" sz="1200" dirty="0">
                    <a:latin typeface="Arial" charset="0"/>
                  </a:rPr>
                  <a:t>     План реализации является приложением к сбытовой политике.</a:t>
                </a:r>
                <a:endParaRPr lang="ru-RU" altLang="ru-RU" dirty="0"/>
              </a:p>
            </p:txBody>
          </p:sp>
        </p:grpSp>
      </p:grpSp>
      <p:sp>
        <p:nvSpPr>
          <p:cNvPr id="20" name="TextBox 19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19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3279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9938" y="1714501"/>
            <a:ext cx="65722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фирмы – производителя (прежде всего – финансовые).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конкретных покупателей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товара.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конкурентов.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рынка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системы сбыта (величина издержек).</a:t>
            </a:r>
          </a:p>
        </p:txBody>
      </p:sp>
      <p:sp>
        <p:nvSpPr>
          <p:cNvPr id="135171" name="TextBox 2"/>
          <p:cNvSpPr txBox="1">
            <a:spLocks noChangeArrowheads="1"/>
          </p:cNvSpPr>
          <p:nvPr/>
        </p:nvSpPr>
        <p:spPr bwMode="auto">
          <a:xfrm>
            <a:off x="3390149" y="593384"/>
            <a:ext cx="41897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влияющих факторов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20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8472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725570" y="688991"/>
            <a:ext cx="5712577" cy="552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строить дистрибьюторскую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</a:t>
            </a:r>
            <a:r>
              <a:rPr lang="en-US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ru-RU" sz="2400" b="1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6195" name="TextBox 3"/>
          <p:cNvSpPr txBox="1">
            <a:spLocks noChangeArrowheads="1"/>
          </p:cNvSpPr>
          <p:nvPr/>
        </p:nvSpPr>
        <p:spPr bwMode="auto">
          <a:xfrm>
            <a:off x="3309938" y="1785938"/>
            <a:ext cx="6858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продажи</a:t>
            </a:r>
          </a:p>
          <a:p>
            <a:pPr lvl="1"/>
            <a:endParaRPr lang="ru-RU" alt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/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пассивный способ</a:t>
            </a:r>
          </a:p>
          <a:p>
            <a:pPr marL="914400" lvl="1" indent="-649288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смысл, если:</a:t>
            </a:r>
          </a:p>
          <a:p>
            <a:pPr lvl="2" indent="-649288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бизнесу характерны редкие и крупные сделки</a:t>
            </a:r>
          </a:p>
          <a:p>
            <a:pPr lvl="2" indent="-649288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уникальный продукт/сервис, у клиентов нет выбора </a:t>
            </a:r>
          </a:p>
          <a:p>
            <a:endParaRPr lang="ru-RU" alt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21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67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Прямоугольник 1"/>
          <p:cNvSpPr>
            <a:spLocks noChangeArrowheads="1"/>
          </p:cNvSpPr>
          <p:nvPr/>
        </p:nvSpPr>
        <p:spPr bwMode="auto">
          <a:xfrm>
            <a:off x="3214855" y="1869908"/>
            <a:ext cx="6500812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Партнерская компания как региональное представительство</a:t>
            </a:r>
          </a:p>
          <a:p>
            <a:pPr lvl="1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Большие риски воровства и потери бизнеса</a:t>
            </a:r>
          </a:p>
          <a:p>
            <a:pPr lvl="1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смысл, если:</a:t>
            </a:r>
          </a:p>
          <a:p>
            <a:pPr lvl="2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без местного присутствия, но нет возможности делать инвестиции в создание филиалов</a:t>
            </a:r>
          </a:p>
          <a:p>
            <a:pPr lvl="2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вас хорошо защищенный продукт/бренд/технология</a:t>
            </a:r>
          </a:p>
          <a:p>
            <a:endParaRPr lang="ru-RU" altLang="ru-RU" sz="2000" b="1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214855" y="696435"/>
            <a:ext cx="5544134" cy="552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строить дистрибьюторскую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</a:t>
            </a:r>
            <a:r>
              <a:rPr lang="en-US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ru-RU" sz="2400" b="1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22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42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Прямоугольник 1"/>
          <p:cNvSpPr>
            <a:spLocks noChangeArrowheads="1"/>
          </p:cNvSpPr>
          <p:nvPr/>
        </p:nvSpPr>
        <p:spPr bwMode="auto">
          <a:xfrm>
            <a:off x="3309938" y="1785939"/>
            <a:ext cx="6500812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/>
              <a:t>Индивидуальные региональные торговые представители</a:t>
            </a:r>
            <a:endParaRPr lang="ru-RU" altLang="ru-RU" sz="2000" dirty="0"/>
          </a:p>
          <a:p>
            <a:pPr lvl="1"/>
            <a:r>
              <a:rPr lang="ru-RU" altLang="ru-RU" sz="2000" dirty="0"/>
              <a:t>Крайне непросто найти правильных людей</a:t>
            </a:r>
          </a:p>
          <a:p>
            <a:pPr lvl="1"/>
            <a:r>
              <a:rPr lang="ru-RU" altLang="ru-RU" sz="2000" dirty="0"/>
              <a:t>Имеет смысл, если: </a:t>
            </a:r>
          </a:p>
          <a:p>
            <a:pPr lvl="2"/>
            <a:r>
              <a:rPr lang="ru-RU" altLang="ru-RU" sz="2000" dirty="0"/>
              <a:t>Используется совместно с другим методом (разъездные бригады, дистанционные продажи)</a:t>
            </a:r>
          </a:p>
          <a:p>
            <a:endParaRPr lang="ru-RU" altLang="ru-RU" sz="2000" dirty="0" smtClean="0"/>
          </a:p>
          <a:p>
            <a:r>
              <a:rPr lang="ru-RU" altLang="ru-RU" sz="2000" dirty="0" smtClean="0"/>
              <a:t>Используется </a:t>
            </a:r>
            <a:r>
              <a:rPr lang="ru-RU" altLang="ru-RU" sz="2000" dirty="0"/>
              <a:t>для маркетинговой разведки, технической поддержки, </a:t>
            </a:r>
            <a:r>
              <a:rPr lang="en-US" altLang="ru-RU" sz="2000" dirty="0"/>
              <a:t>CRM</a:t>
            </a:r>
            <a:endParaRPr lang="ru-RU" altLang="ru-RU" sz="20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038390" y="697012"/>
            <a:ext cx="5560177" cy="552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строить дистрибьюторскую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</a:t>
            </a:r>
            <a:r>
              <a:rPr lang="en-US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ru-RU" sz="2400" b="1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23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0610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50160" y="697186"/>
            <a:ext cx="5471945" cy="552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строить дистрибьюторскую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</a:t>
            </a:r>
            <a:r>
              <a:rPr lang="en-US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ru-RU" sz="2400" b="1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39267" name="TextBox 4"/>
          <p:cNvSpPr txBox="1">
            <a:spLocks noChangeArrowheads="1"/>
          </p:cNvSpPr>
          <p:nvPr/>
        </p:nvSpPr>
        <p:spPr bwMode="auto">
          <a:xfrm>
            <a:off x="2871788" y="1750845"/>
            <a:ext cx="6786562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Фокусные </a:t>
            </a:r>
            <a:r>
              <a:rPr lang="ru-RU" alt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бригады</a:t>
            </a:r>
          </a:p>
          <a:p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и удержать соответствующих людей еще сложнее</a:t>
            </a:r>
          </a:p>
          <a:p>
            <a:pPr lvl="1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Имеет смысл, если: </a:t>
            </a:r>
          </a:p>
          <a:p>
            <a:pPr lvl="2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совместно с другими методами (индивидуальные представители, дистанционные продажи)</a:t>
            </a:r>
          </a:p>
          <a:p>
            <a:pPr lvl="2"/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большая доля офисной работы (документация, проектирование, ...) при подготовке сделки</a:t>
            </a:r>
          </a:p>
          <a:p>
            <a:endParaRPr lang="ru-RU" alt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24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60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Прямоугольник 1"/>
          <p:cNvSpPr>
            <a:spLocks noChangeArrowheads="1"/>
          </p:cNvSpPr>
          <p:nvPr/>
        </p:nvSpPr>
        <p:spPr bwMode="auto">
          <a:xfrm>
            <a:off x="3024188" y="1571626"/>
            <a:ext cx="7358062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/>
              <a:t>Собственные торговые представительства </a:t>
            </a:r>
            <a:endParaRPr lang="ru-RU" altLang="ru-RU" sz="2000" dirty="0"/>
          </a:p>
          <a:p>
            <a:pPr lvl="1"/>
            <a:r>
              <a:rPr lang="ru-RU" altLang="ru-RU" sz="2000" dirty="0"/>
              <a:t>решение зависит от:</a:t>
            </a:r>
          </a:p>
          <a:p>
            <a:pPr lvl="2"/>
            <a:r>
              <a:rPr lang="ru-RU" altLang="ru-RU" sz="2000" dirty="0"/>
              <a:t>экономики создания филиала и текущего уровня бизнеса (т.е. когда рост бизнеса начинает оправдывать затраты на создание представительства)</a:t>
            </a:r>
          </a:p>
          <a:p>
            <a:pPr lvl="2"/>
            <a:r>
              <a:rPr lang="ru-RU" altLang="ru-RU" sz="2000" dirty="0"/>
              <a:t>Уровня конкурентного давления </a:t>
            </a:r>
          </a:p>
          <a:p>
            <a:pPr lvl="2"/>
            <a:r>
              <a:rPr lang="ru-RU" altLang="ru-RU" sz="2000" dirty="0"/>
              <a:t>количества клиентов (больше клиентов - больше потребности в локальном присутствии)</a:t>
            </a:r>
          </a:p>
          <a:p>
            <a:r>
              <a:rPr lang="ru-RU" altLang="ru-RU" sz="2000" dirty="0"/>
              <a:t>важности "зрительного контакта" с клиентом, его сервисной поддержки и обхаживания, тендеров, откатов и прочих факторов индивидуальной работы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105776" y="583897"/>
            <a:ext cx="5677277" cy="5524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Как строить дистрибьюторскую </a:t>
            </a:r>
            <a:r>
              <a:rPr lang="ru-RU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</a:t>
            </a:r>
            <a:r>
              <a:rPr lang="en-US" sz="2400" b="1" kern="0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?</a:t>
            </a:r>
            <a:endParaRPr lang="ru-RU" sz="2400" b="1" kern="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248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Прямоугольник 1"/>
          <p:cNvSpPr>
            <a:spLocks noChangeArrowheads="1"/>
          </p:cNvSpPr>
          <p:nvPr/>
        </p:nvSpPr>
        <p:spPr bwMode="auto">
          <a:xfrm>
            <a:off x="2561811" y="570923"/>
            <a:ext cx="690029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 – схема выбора каналов дистрибуции</a:t>
            </a:r>
          </a:p>
        </p:txBody>
      </p:sp>
      <p:grpSp>
        <p:nvGrpSpPr>
          <p:cNvPr id="141315" name="Group 2"/>
          <p:cNvGrpSpPr>
            <a:grpSpLocks/>
          </p:cNvGrpSpPr>
          <p:nvPr/>
        </p:nvGrpSpPr>
        <p:grpSpPr bwMode="auto">
          <a:xfrm>
            <a:off x="2204286" y="1039924"/>
            <a:ext cx="8608646" cy="5446459"/>
            <a:chOff x="774" y="1908"/>
            <a:chExt cx="9360" cy="13500"/>
          </a:xfrm>
        </p:grpSpPr>
        <p:sp>
          <p:nvSpPr>
            <p:cNvPr id="141316" name="Text Box 3"/>
            <p:cNvSpPr txBox="1">
              <a:spLocks noChangeArrowheads="1"/>
            </p:cNvSpPr>
            <p:nvPr/>
          </p:nvSpPr>
          <p:spPr bwMode="auto">
            <a:xfrm>
              <a:off x="774" y="2646"/>
              <a:ext cx="1800" cy="13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 dirty="0">
                  <a:latin typeface="Calibri" charset="0"/>
                </a:rPr>
                <a:t>Большое количество потенциальных покупателей </a:t>
              </a:r>
              <a:endParaRPr lang="ru-RU" altLang="ru-RU" dirty="0"/>
            </a:p>
          </p:txBody>
        </p:sp>
        <p:sp>
          <p:nvSpPr>
            <p:cNvPr id="141317" name="Text Box 4"/>
            <p:cNvSpPr txBox="1">
              <a:spLocks noChangeArrowheads="1"/>
            </p:cNvSpPr>
            <p:nvPr/>
          </p:nvSpPr>
          <p:spPr bwMode="auto">
            <a:xfrm>
              <a:off x="3114" y="2628"/>
              <a:ext cx="198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 dirty="0">
                  <a:latin typeface="Calibri" charset="0"/>
                </a:rPr>
                <a:t>В компании несколько подразделений продаж</a:t>
              </a:r>
              <a:endParaRPr lang="ru-RU" altLang="ru-RU" dirty="0"/>
            </a:p>
          </p:txBody>
        </p:sp>
        <p:sp>
          <p:nvSpPr>
            <p:cNvPr id="141318" name="Text Box 5"/>
            <p:cNvSpPr txBox="1">
              <a:spLocks noChangeArrowheads="1"/>
            </p:cNvSpPr>
            <p:nvPr/>
          </p:nvSpPr>
          <p:spPr bwMode="auto">
            <a:xfrm>
              <a:off x="5814" y="2000"/>
              <a:ext cx="2520" cy="107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 dirty="0">
                  <a:latin typeface="Calibri" charset="0"/>
                </a:rPr>
                <a:t>Экономия затрат за счет использования посредников</a:t>
              </a:r>
              <a:endParaRPr lang="ru-RU" altLang="ru-RU" dirty="0"/>
            </a:p>
          </p:txBody>
        </p:sp>
        <p:sp>
          <p:nvSpPr>
            <p:cNvPr id="141319" name="Text Box 6"/>
            <p:cNvSpPr txBox="1">
              <a:spLocks noChangeArrowheads="1"/>
            </p:cNvSpPr>
            <p:nvPr/>
          </p:nvSpPr>
          <p:spPr bwMode="auto">
            <a:xfrm>
              <a:off x="5814" y="3260"/>
              <a:ext cx="252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Использование посредников оптимизирует затраты на сбыт</a:t>
              </a:r>
              <a:endParaRPr lang="ru-RU" altLang="ru-RU"/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774" y="5687"/>
              <a:ext cx="1800" cy="13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  <a:defRPr/>
              </a:pPr>
              <a:r>
                <a:rPr lang="ru-RU" sz="1050" dirty="0">
                  <a:latin typeface="Calibri" pitchFamily="34" charset="0"/>
                </a:rPr>
                <a:t>Покупатели сосредоточены компактно в разрезе регионов</a:t>
              </a:r>
              <a:endParaRPr lang="ru-RU" sz="1050" dirty="0">
                <a:latin typeface="Times New Roman" pitchFamily="18" charset="0"/>
              </a:endParaRPr>
            </a:p>
          </p:txBody>
        </p:sp>
        <p:sp>
          <p:nvSpPr>
            <p:cNvPr id="141321" name="Text Box 8"/>
            <p:cNvSpPr txBox="1">
              <a:spLocks noChangeArrowheads="1"/>
            </p:cNvSpPr>
            <p:nvPr/>
          </p:nvSpPr>
          <p:spPr bwMode="auto">
            <a:xfrm>
              <a:off x="2934" y="5688"/>
              <a:ext cx="198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Есть необходимость в развитии структуры продаж</a:t>
              </a:r>
              <a:endParaRPr lang="ru-RU" altLang="ru-RU"/>
            </a:p>
          </p:txBody>
        </p:sp>
        <p:sp>
          <p:nvSpPr>
            <p:cNvPr id="141322" name="Text Box 9"/>
            <p:cNvSpPr txBox="1">
              <a:spLocks noChangeArrowheads="1"/>
            </p:cNvSpPr>
            <p:nvPr/>
          </p:nvSpPr>
          <p:spPr bwMode="auto">
            <a:xfrm>
              <a:off x="5814" y="4700"/>
              <a:ext cx="2520" cy="16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 dirty="0">
                  <a:latin typeface="Calibri" charset="0"/>
                </a:rPr>
                <a:t>Использование посредников оптимизирует затраты на сбытовую структуру компании</a:t>
              </a:r>
            </a:p>
            <a:p>
              <a:endParaRPr lang="ru-RU" altLang="ru-RU" dirty="0"/>
            </a:p>
          </p:txBody>
        </p:sp>
        <p:sp>
          <p:nvSpPr>
            <p:cNvPr id="141323" name="Text Box 10"/>
            <p:cNvSpPr txBox="1">
              <a:spLocks noChangeArrowheads="1"/>
            </p:cNvSpPr>
            <p:nvPr/>
          </p:nvSpPr>
          <p:spPr bwMode="auto">
            <a:xfrm>
              <a:off x="5814" y="6500"/>
              <a:ext cx="2520" cy="9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Использование посредников снизит издержки распределения</a:t>
              </a:r>
              <a:endParaRPr lang="ru-RU" altLang="ru-RU"/>
            </a:p>
          </p:txBody>
        </p:sp>
        <p:sp>
          <p:nvSpPr>
            <p:cNvPr id="141324" name="Text Box 11"/>
            <p:cNvSpPr txBox="1">
              <a:spLocks noChangeArrowheads="1"/>
            </p:cNvSpPr>
            <p:nvPr/>
          </p:nvSpPr>
          <p:spPr bwMode="auto">
            <a:xfrm>
              <a:off x="774" y="7848"/>
              <a:ext cx="234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Продукт компании – сложный или высокотехнологичный</a:t>
              </a:r>
              <a:endParaRPr lang="ru-RU" altLang="ru-RU"/>
            </a:p>
          </p:txBody>
        </p:sp>
        <p:sp>
          <p:nvSpPr>
            <p:cNvPr id="141325" name="Text Box 12"/>
            <p:cNvSpPr txBox="1">
              <a:spLocks noChangeArrowheads="1"/>
            </p:cNvSpPr>
            <p:nvPr/>
          </p:nvSpPr>
          <p:spPr bwMode="auto">
            <a:xfrm>
              <a:off x="5814" y="7848"/>
              <a:ext cx="252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Использование посредников снизит затраты на обслуживание клиентов</a:t>
              </a:r>
              <a:endParaRPr lang="ru-RU" altLang="ru-RU"/>
            </a:p>
          </p:txBody>
        </p:sp>
        <p:sp>
          <p:nvSpPr>
            <p:cNvPr id="141326" name="Text Box 13"/>
            <p:cNvSpPr txBox="1">
              <a:spLocks noChangeArrowheads="1"/>
            </p:cNvSpPr>
            <p:nvPr/>
          </p:nvSpPr>
          <p:spPr bwMode="auto">
            <a:xfrm>
              <a:off x="774" y="9462"/>
              <a:ext cx="1980" cy="108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Высокий уровень технических инноваций</a:t>
              </a:r>
              <a:endParaRPr lang="ru-RU" altLang="ru-RU"/>
            </a:p>
          </p:txBody>
        </p:sp>
        <p:sp>
          <p:nvSpPr>
            <p:cNvPr id="141327" name="Text Box 14"/>
            <p:cNvSpPr txBox="1">
              <a:spLocks noChangeArrowheads="1"/>
            </p:cNvSpPr>
            <p:nvPr/>
          </p:nvSpPr>
          <p:spPr bwMode="auto">
            <a:xfrm>
              <a:off x="3114" y="9288"/>
              <a:ext cx="198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Много нестандартных заказов</a:t>
              </a:r>
              <a:endParaRPr lang="ru-RU" altLang="ru-RU"/>
            </a:p>
          </p:txBody>
        </p:sp>
        <p:sp>
          <p:nvSpPr>
            <p:cNvPr id="141328" name="Text Box 15"/>
            <p:cNvSpPr txBox="1">
              <a:spLocks noChangeArrowheads="1"/>
            </p:cNvSpPr>
            <p:nvPr/>
          </p:nvSpPr>
          <p:spPr bwMode="auto">
            <a:xfrm>
              <a:off x="5814" y="9288"/>
              <a:ext cx="2520" cy="129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Использование посредников снизит стоимость исполнения нестандартных заказов</a:t>
              </a:r>
              <a:endParaRPr lang="ru-RU" altLang="ru-RU"/>
            </a:p>
          </p:txBody>
        </p:sp>
        <p:sp>
          <p:nvSpPr>
            <p:cNvPr id="141329" name="Text Box 16"/>
            <p:cNvSpPr txBox="1">
              <a:spLocks noChangeArrowheads="1"/>
            </p:cNvSpPr>
            <p:nvPr/>
          </p:nvSpPr>
          <p:spPr bwMode="auto">
            <a:xfrm>
              <a:off x="774" y="11088"/>
              <a:ext cx="306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Имеется стабильный спрос на ваш продукт, можно обойтись без складов в регионах</a:t>
              </a:r>
              <a:endParaRPr lang="ru-RU" altLang="ru-RU"/>
            </a:p>
          </p:txBody>
        </p:sp>
        <p:sp>
          <p:nvSpPr>
            <p:cNvPr id="141330" name="Text Box 17"/>
            <p:cNvSpPr txBox="1">
              <a:spLocks noChangeArrowheads="1"/>
            </p:cNvSpPr>
            <p:nvPr/>
          </p:nvSpPr>
          <p:spPr bwMode="auto">
            <a:xfrm>
              <a:off x="5814" y="11000"/>
              <a:ext cx="2520" cy="119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Участие посредников снизит затраты на содержание складских запасов</a:t>
              </a:r>
              <a:endParaRPr lang="ru-RU" altLang="ru-RU"/>
            </a:p>
          </p:txBody>
        </p:sp>
        <p:sp>
          <p:nvSpPr>
            <p:cNvPr id="141331" name="Text Box 18"/>
            <p:cNvSpPr txBox="1">
              <a:spLocks noChangeArrowheads="1"/>
            </p:cNvSpPr>
            <p:nvPr/>
          </p:nvSpPr>
          <p:spPr bwMode="auto">
            <a:xfrm>
              <a:off x="774" y="14328"/>
              <a:ext cx="198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900" b="1">
                  <a:latin typeface="Calibri" charset="0"/>
                </a:rPr>
                <a:t>РЕКОМЕНДУЮТСЯ </a:t>
              </a:r>
            </a:p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ПРЯМЫЕ ПРОДАЖИ</a:t>
              </a:r>
              <a:endParaRPr lang="ru-RU" altLang="ru-RU"/>
            </a:p>
          </p:txBody>
        </p:sp>
        <p:sp>
          <p:nvSpPr>
            <p:cNvPr id="141332" name="Text Box 19"/>
            <p:cNvSpPr txBox="1">
              <a:spLocks noChangeArrowheads="1"/>
            </p:cNvSpPr>
            <p:nvPr/>
          </p:nvSpPr>
          <p:spPr bwMode="auto">
            <a:xfrm>
              <a:off x="6534" y="14328"/>
              <a:ext cx="198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900" b="1">
                  <a:latin typeface="Calibri" charset="0"/>
                </a:rPr>
                <a:t>РЕКОМЕНДУЕТСЯ</a:t>
              </a:r>
              <a:r>
                <a:rPr lang="ru-RU" altLang="ru-RU" sz="1100" b="1">
                  <a:latin typeface="Calibri" charset="0"/>
                </a:rPr>
                <a:t> РАБОТА С  ПОСРЕДНИКАМИ</a:t>
              </a:r>
              <a:endParaRPr lang="ru-RU" altLang="ru-RU"/>
            </a:p>
          </p:txBody>
        </p:sp>
        <p:sp>
          <p:nvSpPr>
            <p:cNvPr id="141333" name="Text Box 20"/>
            <p:cNvSpPr txBox="1">
              <a:spLocks noChangeArrowheads="1"/>
            </p:cNvSpPr>
            <p:nvPr/>
          </p:nvSpPr>
          <p:spPr bwMode="auto">
            <a:xfrm>
              <a:off x="5814" y="12528"/>
              <a:ext cx="2520" cy="10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Участие посредников СУЩЕСТВЕННО снизит издержки запасов</a:t>
              </a:r>
              <a:endParaRPr lang="ru-RU" altLang="ru-RU"/>
            </a:p>
          </p:txBody>
        </p:sp>
        <p:sp>
          <p:nvSpPr>
            <p:cNvPr id="141334" name="Line 21"/>
            <p:cNvSpPr>
              <a:spLocks noChangeShapeType="1"/>
            </p:cNvSpPr>
            <p:nvPr/>
          </p:nvSpPr>
          <p:spPr bwMode="auto">
            <a:xfrm>
              <a:off x="1494" y="1908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35" name="Text Box 22"/>
            <p:cNvSpPr txBox="1">
              <a:spLocks noChangeArrowheads="1"/>
            </p:cNvSpPr>
            <p:nvPr/>
          </p:nvSpPr>
          <p:spPr bwMode="auto">
            <a:xfrm>
              <a:off x="1674" y="2088"/>
              <a:ext cx="126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>
                <a:spcAft>
                  <a:spcPts val="1000"/>
                </a:spcAft>
              </a:pPr>
              <a:r>
                <a:rPr lang="ru-RU" altLang="ru-RU" sz="1100">
                  <a:latin typeface="Calibri" charset="0"/>
                </a:rPr>
                <a:t>Начало</a:t>
              </a:r>
              <a:endParaRPr lang="ru-RU" altLang="ru-RU"/>
            </a:p>
          </p:txBody>
        </p:sp>
        <p:sp>
          <p:nvSpPr>
            <p:cNvPr id="141336" name="Line 23"/>
            <p:cNvSpPr>
              <a:spLocks noChangeShapeType="1"/>
            </p:cNvSpPr>
            <p:nvPr/>
          </p:nvSpPr>
          <p:spPr bwMode="auto">
            <a:xfrm>
              <a:off x="2574" y="3168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37" name="Line 24"/>
            <p:cNvSpPr>
              <a:spLocks noChangeShapeType="1"/>
            </p:cNvSpPr>
            <p:nvPr/>
          </p:nvSpPr>
          <p:spPr bwMode="auto">
            <a:xfrm>
              <a:off x="1494" y="3971"/>
              <a:ext cx="0" cy="17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38" name="Line 25"/>
            <p:cNvSpPr>
              <a:spLocks noChangeShapeType="1"/>
            </p:cNvSpPr>
            <p:nvPr/>
          </p:nvSpPr>
          <p:spPr bwMode="auto">
            <a:xfrm>
              <a:off x="5094" y="2808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39" name="Line 26"/>
            <p:cNvSpPr>
              <a:spLocks noChangeShapeType="1"/>
            </p:cNvSpPr>
            <p:nvPr/>
          </p:nvSpPr>
          <p:spPr bwMode="auto">
            <a:xfrm>
              <a:off x="5094" y="3528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0" name="Line 27"/>
            <p:cNvSpPr>
              <a:spLocks noChangeShapeType="1"/>
            </p:cNvSpPr>
            <p:nvPr/>
          </p:nvSpPr>
          <p:spPr bwMode="auto">
            <a:xfrm>
              <a:off x="8334" y="208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1" name="Line 28"/>
            <p:cNvSpPr>
              <a:spLocks noChangeShapeType="1"/>
            </p:cNvSpPr>
            <p:nvPr/>
          </p:nvSpPr>
          <p:spPr bwMode="auto">
            <a:xfrm>
              <a:off x="8334" y="352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2" name="Line 30"/>
            <p:cNvSpPr>
              <a:spLocks noChangeShapeType="1"/>
            </p:cNvSpPr>
            <p:nvPr/>
          </p:nvSpPr>
          <p:spPr bwMode="auto">
            <a:xfrm>
              <a:off x="1494" y="892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3" name="Line 31"/>
            <p:cNvSpPr>
              <a:spLocks noChangeShapeType="1"/>
            </p:cNvSpPr>
            <p:nvPr/>
          </p:nvSpPr>
          <p:spPr bwMode="auto">
            <a:xfrm>
              <a:off x="1494" y="10548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4" name="Line 32"/>
            <p:cNvSpPr>
              <a:spLocks noChangeShapeType="1"/>
            </p:cNvSpPr>
            <p:nvPr/>
          </p:nvSpPr>
          <p:spPr bwMode="auto">
            <a:xfrm>
              <a:off x="1494" y="12168"/>
              <a:ext cx="0" cy="21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45" name="Text Box 33"/>
            <p:cNvSpPr txBox="1">
              <a:spLocks noChangeArrowheads="1"/>
            </p:cNvSpPr>
            <p:nvPr/>
          </p:nvSpPr>
          <p:spPr bwMode="auto">
            <a:xfrm>
              <a:off x="1494" y="442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46" name="Text Box 34"/>
            <p:cNvSpPr txBox="1">
              <a:spLocks noChangeArrowheads="1"/>
            </p:cNvSpPr>
            <p:nvPr/>
          </p:nvSpPr>
          <p:spPr bwMode="auto">
            <a:xfrm>
              <a:off x="2435" y="2712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47" name="Text Box 35"/>
            <p:cNvSpPr txBox="1">
              <a:spLocks noChangeArrowheads="1"/>
            </p:cNvSpPr>
            <p:nvPr/>
          </p:nvSpPr>
          <p:spPr bwMode="auto">
            <a:xfrm>
              <a:off x="5048" y="3053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48" name="Text Box 36"/>
            <p:cNvSpPr txBox="1">
              <a:spLocks noChangeArrowheads="1"/>
            </p:cNvSpPr>
            <p:nvPr/>
          </p:nvSpPr>
          <p:spPr bwMode="auto">
            <a:xfrm>
              <a:off x="5077" y="2356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49" name="Text Box 37"/>
            <p:cNvSpPr txBox="1">
              <a:spLocks noChangeArrowheads="1"/>
            </p:cNvSpPr>
            <p:nvPr/>
          </p:nvSpPr>
          <p:spPr bwMode="auto">
            <a:xfrm>
              <a:off x="8473" y="190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50" name="Text Box 38"/>
            <p:cNvSpPr txBox="1">
              <a:spLocks noChangeArrowheads="1"/>
            </p:cNvSpPr>
            <p:nvPr/>
          </p:nvSpPr>
          <p:spPr bwMode="auto">
            <a:xfrm>
              <a:off x="8365" y="3033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51" name="Line 39"/>
            <p:cNvSpPr>
              <a:spLocks noChangeShapeType="1"/>
            </p:cNvSpPr>
            <p:nvPr/>
          </p:nvSpPr>
          <p:spPr bwMode="auto">
            <a:xfrm>
              <a:off x="8334" y="514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52" name="Text Box 40"/>
            <p:cNvSpPr txBox="1">
              <a:spLocks noChangeArrowheads="1"/>
            </p:cNvSpPr>
            <p:nvPr/>
          </p:nvSpPr>
          <p:spPr bwMode="auto">
            <a:xfrm>
              <a:off x="8514" y="4710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53" name="Line 41"/>
            <p:cNvSpPr>
              <a:spLocks noChangeShapeType="1"/>
            </p:cNvSpPr>
            <p:nvPr/>
          </p:nvSpPr>
          <p:spPr bwMode="auto">
            <a:xfrm>
              <a:off x="8334" y="586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54" name="Text Box 42"/>
            <p:cNvSpPr txBox="1">
              <a:spLocks noChangeArrowheads="1"/>
            </p:cNvSpPr>
            <p:nvPr/>
          </p:nvSpPr>
          <p:spPr bwMode="auto">
            <a:xfrm>
              <a:off x="8424" y="5444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55" name="Line 43"/>
            <p:cNvSpPr>
              <a:spLocks noChangeShapeType="1"/>
            </p:cNvSpPr>
            <p:nvPr/>
          </p:nvSpPr>
          <p:spPr bwMode="auto">
            <a:xfrm>
              <a:off x="8334" y="280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56" name="Text Box 44"/>
            <p:cNvSpPr txBox="1">
              <a:spLocks noChangeArrowheads="1"/>
            </p:cNvSpPr>
            <p:nvPr/>
          </p:nvSpPr>
          <p:spPr bwMode="auto">
            <a:xfrm>
              <a:off x="8383" y="2356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57" name="Line 45"/>
            <p:cNvSpPr>
              <a:spLocks noChangeShapeType="1"/>
            </p:cNvSpPr>
            <p:nvPr/>
          </p:nvSpPr>
          <p:spPr bwMode="auto">
            <a:xfrm>
              <a:off x="8334" y="406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58" name="Text Box 46"/>
            <p:cNvSpPr txBox="1">
              <a:spLocks noChangeArrowheads="1"/>
            </p:cNvSpPr>
            <p:nvPr/>
          </p:nvSpPr>
          <p:spPr bwMode="auto">
            <a:xfrm>
              <a:off x="8514" y="3611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59" name="Line 47"/>
            <p:cNvSpPr>
              <a:spLocks noChangeShapeType="1"/>
            </p:cNvSpPr>
            <p:nvPr/>
          </p:nvSpPr>
          <p:spPr bwMode="auto">
            <a:xfrm>
              <a:off x="10134" y="2808"/>
              <a:ext cx="0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0" name="Line 48"/>
            <p:cNvSpPr>
              <a:spLocks noChangeShapeType="1"/>
            </p:cNvSpPr>
            <p:nvPr/>
          </p:nvSpPr>
          <p:spPr bwMode="auto">
            <a:xfrm flipH="1">
              <a:off x="2394" y="4428"/>
              <a:ext cx="77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1" name="Line 49"/>
            <p:cNvSpPr>
              <a:spLocks noChangeShapeType="1"/>
            </p:cNvSpPr>
            <p:nvPr/>
          </p:nvSpPr>
          <p:spPr bwMode="auto">
            <a:xfrm>
              <a:off x="2394" y="4428"/>
              <a:ext cx="0" cy="12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2" name="Line 50"/>
            <p:cNvSpPr>
              <a:spLocks noChangeShapeType="1"/>
            </p:cNvSpPr>
            <p:nvPr/>
          </p:nvSpPr>
          <p:spPr bwMode="auto">
            <a:xfrm>
              <a:off x="9414" y="2088"/>
              <a:ext cx="0" cy="10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3" name="Line 51"/>
            <p:cNvSpPr>
              <a:spLocks noChangeShapeType="1"/>
            </p:cNvSpPr>
            <p:nvPr/>
          </p:nvSpPr>
          <p:spPr bwMode="auto">
            <a:xfrm flipH="1">
              <a:off x="8334" y="1288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4" name="Line 52"/>
            <p:cNvSpPr>
              <a:spLocks noChangeShapeType="1"/>
            </p:cNvSpPr>
            <p:nvPr/>
          </p:nvSpPr>
          <p:spPr bwMode="auto">
            <a:xfrm>
              <a:off x="7434" y="13608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5" name="Line 53"/>
            <p:cNvSpPr>
              <a:spLocks noChangeShapeType="1"/>
            </p:cNvSpPr>
            <p:nvPr/>
          </p:nvSpPr>
          <p:spPr bwMode="auto">
            <a:xfrm>
              <a:off x="8334" y="658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6" name="Text Box 54"/>
            <p:cNvSpPr txBox="1">
              <a:spLocks noChangeArrowheads="1"/>
            </p:cNvSpPr>
            <p:nvPr/>
          </p:nvSpPr>
          <p:spPr bwMode="auto">
            <a:xfrm>
              <a:off x="8514" y="6139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67" name="Line 55"/>
            <p:cNvSpPr>
              <a:spLocks noChangeShapeType="1"/>
            </p:cNvSpPr>
            <p:nvPr/>
          </p:nvSpPr>
          <p:spPr bwMode="auto">
            <a:xfrm>
              <a:off x="8334" y="730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68" name="Text Box 56"/>
            <p:cNvSpPr txBox="1">
              <a:spLocks noChangeArrowheads="1"/>
            </p:cNvSpPr>
            <p:nvPr/>
          </p:nvSpPr>
          <p:spPr bwMode="auto">
            <a:xfrm>
              <a:off x="8473" y="6890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69" name="Line 57"/>
            <p:cNvSpPr>
              <a:spLocks noChangeShapeType="1"/>
            </p:cNvSpPr>
            <p:nvPr/>
          </p:nvSpPr>
          <p:spPr bwMode="auto">
            <a:xfrm>
              <a:off x="8334" y="8116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70" name="Text Box 58"/>
            <p:cNvSpPr txBox="1">
              <a:spLocks noChangeArrowheads="1"/>
            </p:cNvSpPr>
            <p:nvPr/>
          </p:nvSpPr>
          <p:spPr bwMode="auto">
            <a:xfrm>
              <a:off x="8473" y="766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71" name="Line 59"/>
            <p:cNvSpPr>
              <a:spLocks noChangeShapeType="1"/>
            </p:cNvSpPr>
            <p:nvPr/>
          </p:nvSpPr>
          <p:spPr bwMode="auto">
            <a:xfrm>
              <a:off x="8334" y="8748"/>
              <a:ext cx="5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72" name="Text Box 60"/>
            <p:cNvSpPr txBox="1">
              <a:spLocks noChangeArrowheads="1"/>
            </p:cNvSpPr>
            <p:nvPr/>
          </p:nvSpPr>
          <p:spPr bwMode="auto">
            <a:xfrm>
              <a:off x="8339" y="8285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73" name="Line 61"/>
            <p:cNvSpPr>
              <a:spLocks noChangeShapeType="1"/>
            </p:cNvSpPr>
            <p:nvPr/>
          </p:nvSpPr>
          <p:spPr bwMode="auto">
            <a:xfrm>
              <a:off x="8334" y="946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74" name="Text Box 62"/>
            <p:cNvSpPr txBox="1">
              <a:spLocks noChangeArrowheads="1"/>
            </p:cNvSpPr>
            <p:nvPr/>
          </p:nvSpPr>
          <p:spPr bwMode="auto">
            <a:xfrm>
              <a:off x="8514" y="8960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75" name="Line 63"/>
            <p:cNvSpPr>
              <a:spLocks noChangeShapeType="1"/>
            </p:cNvSpPr>
            <p:nvPr/>
          </p:nvSpPr>
          <p:spPr bwMode="auto">
            <a:xfrm>
              <a:off x="8334" y="1018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76" name="Text Box 64"/>
            <p:cNvSpPr txBox="1">
              <a:spLocks noChangeArrowheads="1"/>
            </p:cNvSpPr>
            <p:nvPr/>
          </p:nvSpPr>
          <p:spPr bwMode="auto">
            <a:xfrm>
              <a:off x="8424" y="9648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77" name="Line 65"/>
            <p:cNvSpPr>
              <a:spLocks noChangeShapeType="1"/>
            </p:cNvSpPr>
            <p:nvPr/>
          </p:nvSpPr>
          <p:spPr bwMode="auto">
            <a:xfrm>
              <a:off x="8334" y="11088"/>
              <a:ext cx="10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78" name="Text Box 66"/>
            <p:cNvSpPr txBox="1">
              <a:spLocks noChangeArrowheads="1"/>
            </p:cNvSpPr>
            <p:nvPr/>
          </p:nvSpPr>
          <p:spPr bwMode="auto">
            <a:xfrm>
              <a:off x="8545" y="10645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да</a:t>
              </a:r>
              <a:endParaRPr lang="ru-RU" altLang="ru-RU" dirty="0"/>
            </a:p>
          </p:txBody>
        </p:sp>
        <p:sp>
          <p:nvSpPr>
            <p:cNvPr id="141379" name="Line 67"/>
            <p:cNvSpPr>
              <a:spLocks noChangeShapeType="1"/>
            </p:cNvSpPr>
            <p:nvPr/>
          </p:nvSpPr>
          <p:spPr bwMode="auto">
            <a:xfrm>
              <a:off x="8334" y="11808"/>
              <a:ext cx="1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80" name="Text Box 68"/>
            <p:cNvSpPr txBox="1">
              <a:spLocks noChangeArrowheads="1"/>
            </p:cNvSpPr>
            <p:nvPr/>
          </p:nvSpPr>
          <p:spPr bwMode="auto">
            <a:xfrm>
              <a:off x="8473" y="11352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81" name="Line 69"/>
            <p:cNvSpPr>
              <a:spLocks noChangeShapeType="1"/>
            </p:cNvSpPr>
            <p:nvPr/>
          </p:nvSpPr>
          <p:spPr bwMode="auto">
            <a:xfrm>
              <a:off x="10134" y="5868"/>
              <a:ext cx="0" cy="16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82" name="Line 70"/>
            <p:cNvSpPr>
              <a:spLocks noChangeShapeType="1"/>
            </p:cNvSpPr>
            <p:nvPr/>
          </p:nvSpPr>
          <p:spPr bwMode="auto">
            <a:xfrm flipH="1">
              <a:off x="2394" y="7488"/>
              <a:ext cx="77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83" name="Line 71"/>
            <p:cNvSpPr>
              <a:spLocks noChangeShapeType="1"/>
            </p:cNvSpPr>
            <p:nvPr/>
          </p:nvSpPr>
          <p:spPr bwMode="auto">
            <a:xfrm>
              <a:off x="2394" y="748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84" name="Text Box 72"/>
            <p:cNvSpPr txBox="1">
              <a:spLocks noChangeArrowheads="1"/>
            </p:cNvSpPr>
            <p:nvPr/>
          </p:nvSpPr>
          <p:spPr bwMode="auto">
            <a:xfrm>
              <a:off x="1494" y="694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85" name="Text Box 73"/>
            <p:cNvSpPr txBox="1">
              <a:spLocks noChangeArrowheads="1"/>
            </p:cNvSpPr>
            <p:nvPr/>
          </p:nvSpPr>
          <p:spPr bwMode="auto">
            <a:xfrm>
              <a:off x="1494" y="892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86" name="Text Box 74"/>
            <p:cNvSpPr txBox="1">
              <a:spLocks noChangeArrowheads="1"/>
            </p:cNvSpPr>
            <p:nvPr/>
          </p:nvSpPr>
          <p:spPr bwMode="auto">
            <a:xfrm>
              <a:off x="1494" y="1054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87" name="Text Box 75"/>
            <p:cNvSpPr txBox="1">
              <a:spLocks noChangeArrowheads="1"/>
            </p:cNvSpPr>
            <p:nvPr/>
          </p:nvSpPr>
          <p:spPr bwMode="auto">
            <a:xfrm>
              <a:off x="1494" y="12888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388" name="Line 76"/>
            <p:cNvSpPr>
              <a:spLocks noChangeShapeType="1"/>
            </p:cNvSpPr>
            <p:nvPr/>
          </p:nvSpPr>
          <p:spPr bwMode="auto">
            <a:xfrm>
              <a:off x="2754" y="9828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89" name="Line 77"/>
            <p:cNvSpPr>
              <a:spLocks noChangeShapeType="1"/>
            </p:cNvSpPr>
            <p:nvPr/>
          </p:nvSpPr>
          <p:spPr bwMode="auto">
            <a:xfrm>
              <a:off x="2574" y="6048"/>
              <a:ext cx="3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90" name="Text Box 78"/>
            <p:cNvSpPr txBox="1">
              <a:spLocks noChangeArrowheads="1"/>
            </p:cNvSpPr>
            <p:nvPr/>
          </p:nvSpPr>
          <p:spPr bwMode="auto">
            <a:xfrm>
              <a:off x="2359" y="5444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91" name="Text Box 79"/>
            <p:cNvSpPr txBox="1">
              <a:spLocks noChangeArrowheads="1"/>
            </p:cNvSpPr>
            <p:nvPr/>
          </p:nvSpPr>
          <p:spPr bwMode="auto">
            <a:xfrm>
              <a:off x="2574" y="9352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 dirty="0">
                  <a:latin typeface="Calibri" charset="0"/>
                </a:rPr>
                <a:t>нет</a:t>
              </a:r>
              <a:endParaRPr lang="ru-RU" altLang="ru-RU" dirty="0"/>
            </a:p>
          </p:txBody>
        </p:sp>
        <p:sp>
          <p:nvSpPr>
            <p:cNvPr id="141392" name="Line 80"/>
            <p:cNvSpPr>
              <a:spLocks noChangeShapeType="1"/>
            </p:cNvSpPr>
            <p:nvPr/>
          </p:nvSpPr>
          <p:spPr bwMode="auto">
            <a:xfrm>
              <a:off x="3834" y="11628"/>
              <a:ext cx="19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93" name="Text Box 81"/>
            <p:cNvSpPr txBox="1">
              <a:spLocks noChangeArrowheads="1"/>
            </p:cNvSpPr>
            <p:nvPr/>
          </p:nvSpPr>
          <p:spPr bwMode="auto">
            <a:xfrm>
              <a:off x="4397" y="11712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94" name="Line 82"/>
            <p:cNvSpPr>
              <a:spLocks noChangeShapeType="1"/>
            </p:cNvSpPr>
            <p:nvPr/>
          </p:nvSpPr>
          <p:spPr bwMode="auto">
            <a:xfrm>
              <a:off x="3114" y="8388"/>
              <a:ext cx="27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95" name="Text Box 83"/>
            <p:cNvSpPr txBox="1">
              <a:spLocks noChangeArrowheads="1"/>
            </p:cNvSpPr>
            <p:nvPr/>
          </p:nvSpPr>
          <p:spPr bwMode="auto">
            <a:xfrm>
              <a:off x="4020" y="7854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96" name="Line 84"/>
            <p:cNvSpPr>
              <a:spLocks noChangeShapeType="1"/>
            </p:cNvSpPr>
            <p:nvPr/>
          </p:nvSpPr>
          <p:spPr bwMode="auto">
            <a:xfrm>
              <a:off x="4914" y="5868"/>
              <a:ext cx="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97" name="Line 85"/>
            <p:cNvSpPr>
              <a:spLocks noChangeShapeType="1"/>
            </p:cNvSpPr>
            <p:nvPr/>
          </p:nvSpPr>
          <p:spPr bwMode="auto">
            <a:xfrm>
              <a:off x="4914" y="6588"/>
              <a:ext cx="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398" name="Text Box 86"/>
            <p:cNvSpPr txBox="1">
              <a:spLocks noChangeArrowheads="1"/>
            </p:cNvSpPr>
            <p:nvPr/>
          </p:nvSpPr>
          <p:spPr bwMode="auto">
            <a:xfrm>
              <a:off x="4926" y="6087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399" name="Text Box 87"/>
            <p:cNvSpPr txBox="1">
              <a:spLocks noChangeArrowheads="1"/>
            </p:cNvSpPr>
            <p:nvPr/>
          </p:nvSpPr>
          <p:spPr bwMode="auto">
            <a:xfrm>
              <a:off x="5077" y="5283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400" name="Line 88"/>
            <p:cNvSpPr>
              <a:spLocks noChangeShapeType="1"/>
            </p:cNvSpPr>
            <p:nvPr/>
          </p:nvSpPr>
          <p:spPr bwMode="auto">
            <a:xfrm>
              <a:off x="5094" y="9648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1" name="Text Box 89"/>
            <p:cNvSpPr txBox="1">
              <a:spLocks noChangeArrowheads="1"/>
            </p:cNvSpPr>
            <p:nvPr/>
          </p:nvSpPr>
          <p:spPr bwMode="auto">
            <a:xfrm>
              <a:off x="4397" y="10747"/>
              <a:ext cx="72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нет</a:t>
              </a:r>
              <a:endParaRPr lang="ru-RU" altLang="ru-RU"/>
            </a:p>
          </p:txBody>
        </p:sp>
        <p:sp>
          <p:nvSpPr>
            <p:cNvPr id="141402" name="Text Box 90"/>
            <p:cNvSpPr txBox="1">
              <a:spLocks noChangeArrowheads="1"/>
            </p:cNvSpPr>
            <p:nvPr/>
          </p:nvSpPr>
          <p:spPr bwMode="auto">
            <a:xfrm>
              <a:off x="5228" y="9140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403" name="Line 91"/>
            <p:cNvSpPr>
              <a:spLocks noChangeShapeType="1"/>
            </p:cNvSpPr>
            <p:nvPr/>
          </p:nvSpPr>
          <p:spPr bwMode="auto">
            <a:xfrm>
              <a:off x="4374" y="10368"/>
              <a:ext cx="0" cy="1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4" name="Line 92"/>
            <p:cNvSpPr>
              <a:spLocks noChangeShapeType="1"/>
            </p:cNvSpPr>
            <p:nvPr/>
          </p:nvSpPr>
          <p:spPr bwMode="auto">
            <a:xfrm flipH="1">
              <a:off x="3114" y="10548"/>
              <a:ext cx="12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5" name="Line 93"/>
            <p:cNvSpPr>
              <a:spLocks noChangeShapeType="1"/>
            </p:cNvSpPr>
            <p:nvPr/>
          </p:nvSpPr>
          <p:spPr bwMode="auto">
            <a:xfrm>
              <a:off x="3114" y="10548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6" name="Line 94"/>
            <p:cNvSpPr>
              <a:spLocks noChangeShapeType="1"/>
            </p:cNvSpPr>
            <p:nvPr/>
          </p:nvSpPr>
          <p:spPr bwMode="auto">
            <a:xfrm>
              <a:off x="10134" y="10188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7" name="Line 95"/>
            <p:cNvSpPr>
              <a:spLocks noChangeShapeType="1"/>
            </p:cNvSpPr>
            <p:nvPr/>
          </p:nvSpPr>
          <p:spPr bwMode="auto">
            <a:xfrm flipH="1">
              <a:off x="3654" y="10728"/>
              <a:ext cx="64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8" name="Line 96"/>
            <p:cNvSpPr>
              <a:spLocks noChangeShapeType="1"/>
            </p:cNvSpPr>
            <p:nvPr/>
          </p:nvSpPr>
          <p:spPr bwMode="auto">
            <a:xfrm>
              <a:off x="3654" y="10728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09" name="Oval 97"/>
            <p:cNvSpPr>
              <a:spLocks noChangeArrowheads="1"/>
            </p:cNvSpPr>
            <p:nvPr/>
          </p:nvSpPr>
          <p:spPr bwMode="auto">
            <a:xfrm>
              <a:off x="8874" y="8568"/>
              <a:ext cx="360" cy="36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1410" name="Line 98"/>
            <p:cNvSpPr>
              <a:spLocks noChangeShapeType="1"/>
            </p:cNvSpPr>
            <p:nvPr/>
          </p:nvSpPr>
          <p:spPr bwMode="auto">
            <a:xfrm>
              <a:off x="10134" y="11808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11" name="Line 99"/>
            <p:cNvSpPr>
              <a:spLocks noChangeShapeType="1"/>
            </p:cNvSpPr>
            <p:nvPr/>
          </p:nvSpPr>
          <p:spPr bwMode="auto">
            <a:xfrm flipH="1">
              <a:off x="2574" y="12348"/>
              <a:ext cx="75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12" name="Line 100"/>
            <p:cNvSpPr>
              <a:spLocks noChangeShapeType="1"/>
            </p:cNvSpPr>
            <p:nvPr/>
          </p:nvSpPr>
          <p:spPr bwMode="auto">
            <a:xfrm>
              <a:off x="2574" y="12348"/>
              <a:ext cx="0" cy="19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1413" name="Text Box 101"/>
            <p:cNvSpPr txBox="1">
              <a:spLocks noChangeArrowheads="1"/>
            </p:cNvSpPr>
            <p:nvPr/>
          </p:nvSpPr>
          <p:spPr bwMode="auto">
            <a:xfrm>
              <a:off x="7568" y="13801"/>
              <a:ext cx="540" cy="3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100" b="1">
                  <a:latin typeface="Calibri" charset="0"/>
                </a:rPr>
                <a:t>да</a:t>
              </a:r>
              <a:endParaRPr lang="ru-RU" altLang="ru-RU"/>
            </a:p>
          </p:txBody>
        </p:sp>
        <p:sp>
          <p:nvSpPr>
            <p:cNvPr id="141414" name="Line 52"/>
            <p:cNvSpPr>
              <a:spLocks noChangeShapeType="1"/>
            </p:cNvSpPr>
            <p:nvPr/>
          </p:nvSpPr>
          <p:spPr bwMode="auto">
            <a:xfrm>
              <a:off x="1529" y="7051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26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6852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338" name="Group 4"/>
          <p:cNvGrpSpPr>
            <a:grpSpLocks/>
          </p:cNvGrpSpPr>
          <p:nvPr/>
        </p:nvGrpSpPr>
        <p:grpSpPr bwMode="auto">
          <a:xfrm>
            <a:off x="2285732" y="1411705"/>
            <a:ext cx="7820794" cy="4347411"/>
            <a:chOff x="2742" y="2902"/>
            <a:chExt cx="7983" cy="4442"/>
          </a:xfrm>
        </p:grpSpPr>
        <p:sp>
          <p:nvSpPr>
            <p:cNvPr id="142340" name="Text Box 5"/>
            <p:cNvSpPr txBox="1">
              <a:spLocks noChangeArrowheads="1"/>
            </p:cNvSpPr>
            <p:nvPr/>
          </p:nvSpPr>
          <p:spPr bwMode="auto">
            <a:xfrm>
              <a:off x="5823" y="6605"/>
              <a:ext cx="1881" cy="73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>
                  <a:solidFill>
                    <a:srgbClr val="006699"/>
                  </a:solidFill>
                </a:rPr>
                <a:t>Конкурентный продукт</a:t>
              </a:r>
              <a:endParaRPr lang="ru-RU" altLang="ru-RU"/>
            </a:p>
          </p:txBody>
        </p:sp>
        <p:sp>
          <p:nvSpPr>
            <p:cNvPr id="142341" name="Text Box 6"/>
            <p:cNvSpPr txBox="1">
              <a:spLocks noChangeArrowheads="1"/>
            </p:cNvSpPr>
            <p:nvPr/>
          </p:nvSpPr>
          <p:spPr bwMode="auto">
            <a:xfrm>
              <a:off x="7647" y="3871"/>
              <a:ext cx="3078" cy="4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600">
                  <a:solidFill>
                    <a:srgbClr val="006699"/>
                  </a:solidFill>
                </a:rPr>
                <a:t>Стимулирование продаж</a:t>
              </a:r>
              <a:endParaRPr lang="ru-RU" altLang="ru-RU"/>
            </a:p>
          </p:txBody>
        </p:sp>
        <p:sp>
          <p:nvSpPr>
            <p:cNvPr id="142342" name="AutoShape 7"/>
            <p:cNvSpPr>
              <a:spLocks noChangeArrowheads="1"/>
            </p:cNvSpPr>
            <p:nvPr/>
          </p:nvSpPr>
          <p:spPr bwMode="auto">
            <a:xfrm>
              <a:off x="5367" y="2902"/>
              <a:ext cx="2337" cy="627"/>
            </a:xfrm>
            <a:prstGeom prst="roundRect">
              <a:avLst>
                <a:gd name="adj" fmla="val 16667"/>
              </a:avLst>
            </a:prstGeom>
            <a:solidFill>
              <a:srgbClr val="339966">
                <a:alpha val="50195"/>
              </a:srgbClr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 dirty="0">
                  <a:solidFill>
                    <a:srgbClr val="006699"/>
                  </a:solidFill>
                </a:rPr>
                <a:t>производитель</a:t>
              </a:r>
              <a:endParaRPr lang="ru-RU" altLang="ru-RU" dirty="0"/>
            </a:p>
          </p:txBody>
        </p:sp>
        <p:sp>
          <p:nvSpPr>
            <p:cNvPr id="142343" name="Rectangle 8"/>
            <p:cNvSpPr>
              <a:spLocks noChangeArrowheads="1"/>
            </p:cNvSpPr>
            <p:nvPr/>
          </p:nvSpPr>
          <p:spPr bwMode="auto">
            <a:xfrm>
              <a:off x="5481" y="4156"/>
              <a:ext cx="2280" cy="570"/>
            </a:xfrm>
            <a:prstGeom prst="rect">
              <a:avLst/>
            </a:prstGeom>
            <a:solidFill>
              <a:srgbClr val="00FF00">
                <a:alpha val="50195"/>
              </a:srgb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>
                  <a:solidFill>
                    <a:srgbClr val="006699"/>
                  </a:solidFill>
                </a:rPr>
                <a:t>продукт</a:t>
              </a:r>
              <a:endParaRPr lang="ru-RU" altLang="ru-RU"/>
            </a:p>
          </p:txBody>
        </p:sp>
        <p:sp>
          <p:nvSpPr>
            <p:cNvPr id="142344" name="AutoShape 9"/>
            <p:cNvSpPr>
              <a:spLocks noChangeArrowheads="1"/>
            </p:cNvSpPr>
            <p:nvPr/>
          </p:nvSpPr>
          <p:spPr bwMode="auto">
            <a:xfrm>
              <a:off x="5424" y="5581"/>
              <a:ext cx="2337" cy="627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400" b="1">
                  <a:solidFill>
                    <a:srgbClr val="006699"/>
                  </a:solidFill>
                </a:rPr>
                <a:t>потребитель</a:t>
              </a:r>
              <a:endParaRPr lang="ru-RU" altLang="ru-RU"/>
            </a:p>
          </p:txBody>
        </p:sp>
        <p:sp>
          <p:nvSpPr>
            <p:cNvPr id="142345" name="Text Box 10"/>
            <p:cNvSpPr txBox="1">
              <a:spLocks noChangeArrowheads="1"/>
            </p:cNvSpPr>
            <p:nvPr/>
          </p:nvSpPr>
          <p:spPr bwMode="auto">
            <a:xfrm>
              <a:off x="3429" y="3811"/>
              <a:ext cx="1881" cy="45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600">
                  <a:solidFill>
                    <a:srgbClr val="006699"/>
                  </a:solidFill>
                </a:rPr>
                <a:t>Каналы сбыта</a:t>
              </a:r>
              <a:endParaRPr lang="ru-RU" altLang="ru-RU"/>
            </a:p>
          </p:txBody>
        </p:sp>
        <p:sp>
          <p:nvSpPr>
            <p:cNvPr id="142346" name="AutoShape 11"/>
            <p:cNvSpPr>
              <a:spLocks noChangeArrowheads="1"/>
            </p:cNvSpPr>
            <p:nvPr/>
          </p:nvSpPr>
          <p:spPr bwMode="auto">
            <a:xfrm>
              <a:off x="7761" y="4270"/>
              <a:ext cx="2565" cy="1995"/>
            </a:xfrm>
            <a:prstGeom prst="curvedLeftArrow">
              <a:avLst>
                <a:gd name="adj1" fmla="val 20000"/>
                <a:gd name="adj2" fmla="val 40000"/>
                <a:gd name="adj3" fmla="val 42857"/>
              </a:avLst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47" name="AutoShape 12"/>
            <p:cNvSpPr>
              <a:spLocks noChangeArrowheads="1"/>
            </p:cNvSpPr>
            <p:nvPr/>
          </p:nvSpPr>
          <p:spPr bwMode="auto">
            <a:xfrm>
              <a:off x="2742" y="4270"/>
              <a:ext cx="2736" cy="2109"/>
            </a:xfrm>
            <a:prstGeom prst="curvedRightArrow">
              <a:avLst>
                <a:gd name="adj1" fmla="val 20000"/>
                <a:gd name="adj2" fmla="val 40000"/>
                <a:gd name="adj3" fmla="val 43243"/>
              </a:avLst>
            </a:prstGeom>
            <a:solidFill>
              <a:srgbClr val="CC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48" name="AutoShape 13"/>
            <p:cNvSpPr>
              <a:spLocks noChangeArrowheads="1"/>
            </p:cNvSpPr>
            <p:nvPr/>
          </p:nvSpPr>
          <p:spPr bwMode="auto">
            <a:xfrm>
              <a:off x="6222" y="3529"/>
              <a:ext cx="741" cy="627"/>
            </a:xfrm>
            <a:prstGeom prst="downArrow">
              <a:avLst>
                <a:gd name="adj1" fmla="val 26000"/>
                <a:gd name="adj2" fmla="val 48963"/>
              </a:avLst>
            </a:prstGeom>
            <a:solidFill>
              <a:srgbClr val="00CC66"/>
            </a:solidFill>
            <a:ln w="9525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49" name="AutoShape 14"/>
            <p:cNvSpPr>
              <a:spLocks noChangeArrowheads="1"/>
            </p:cNvSpPr>
            <p:nvPr/>
          </p:nvSpPr>
          <p:spPr bwMode="auto">
            <a:xfrm>
              <a:off x="5823" y="6208"/>
              <a:ext cx="171" cy="399"/>
            </a:xfrm>
            <a:prstGeom prst="upDownArrow">
              <a:avLst>
                <a:gd name="adj1" fmla="val 50000"/>
                <a:gd name="adj2" fmla="val 46667"/>
              </a:avLst>
            </a:prstGeom>
            <a:solidFill>
              <a:srgbClr val="3366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50" name="AutoShape 15"/>
            <p:cNvSpPr>
              <a:spLocks noChangeArrowheads="1"/>
            </p:cNvSpPr>
            <p:nvPr/>
          </p:nvSpPr>
          <p:spPr bwMode="auto">
            <a:xfrm>
              <a:off x="6336" y="6208"/>
              <a:ext cx="171" cy="399"/>
            </a:xfrm>
            <a:prstGeom prst="upDownArrow">
              <a:avLst>
                <a:gd name="adj1" fmla="val 50000"/>
                <a:gd name="adj2" fmla="val 46667"/>
              </a:avLst>
            </a:prstGeom>
            <a:solidFill>
              <a:srgbClr val="3366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51" name="AutoShape 16"/>
            <p:cNvSpPr>
              <a:spLocks noChangeArrowheads="1"/>
            </p:cNvSpPr>
            <p:nvPr/>
          </p:nvSpPr>
          <p:spPr bwMode="auto">
            <a:xfrm>
              <a:off x="6906" y="6208"/>
              <a:ext cx="171" cy="399"/>
            </a:xfrm>
            <a:prstGeom prst="upDownArrow">
              <a:avLst>
                <a:gd name="adj1" fmla="val 50000"/>
                <a:gd name="adj2" fmla="val 46667"/>
              </a:avLst>
            </a:prstGeom>
            <a:solidFill>
              <a:srgbClr val="3366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52" name="AutoShape 17"/>
            <p:cNvSpPr>
              <a:spLocks noChangeArrowheads="1"/>
            </p:cNvSpPr>
            <p:nvPr/>
          </p:nvSpPr>
          <p:spPr bwMode="auto">
            <a:xfrm>
              <a:off x="7476" y="6208"/>
              <a:ext cx="171" cy="399"/>
            </a:xfrm>
            <a:prstGeom prst="upDownArrow">
              <a:avLst>
                <a:gd name="adj1" fmla="val 50000"/>
                <a:gd name="adj2" fmla="val 46667"/>
              </a:avLst>
            </a:prstGeom>
            <a:solidFill>
              <a:srgbClr val="3366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53" name="AutoShape 18"/>
            <p:cNvSpPr>
              <a:spLocks noChangeArrowheads="1"/>
            </p:cNvSpPr>
            <p:nvPr/>
          </p:nvSpPr>
          <p:spPr bwMode="auto">
            <a:xfrm>
              <a:off x="5310" y="6776"/>
              <a:ext cx="513" cy="456"/>
            </a:xfrm>
            <a:prstGeom prst="star16">
              <a:avLst>
                <a:gd name="adj" fmla="val 37500"/>
              </a:avLst>
            </a:prstGeom>
            <a:solidFill>
              <a:srgbClr val="00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142354" name="AutoShape 19"/>
            <p:cNvSpPr>
              <a:spLocks noChangeArrowheads="1"/>
            </p:cNvSpPr>
            <p:nvPr/>
          </p:nvSpPr>
          <p:spPr bwMode="auto">
            <a:xfrm>
              <a:off x="7590" y="6776"/>
              <a:ext cx="513" cy="456"/>
            </a:xfrm>
            <a:prstGeom prst="star16">
              <a:avLst>
                <a:gd name="adj" fmla="val 37500"/>
              </a:avLst>
            </a:prstGeom>
            <a:solidFill>
              <a:srgbClr val="00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</p:grp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3462943" y="391592"/>
            <a:ext cx="5071107" cy="61118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Выход на рынок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27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5184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722020" y="408726"/>
            <a:ext cx="4250908" cy="431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ru-RU" sz="2400" b="1" kern="0" dirty="0">
                <a:latin typeface="Times New Roman" pitchFamily="18" charset="0"/>
                <a:ea typeface="+mj-ea"/>
                <a:cs typeface="+mj-cs"/>
              </a:rPr>
              <a:t>Стратегии фирмы по сбыту </a:t>
            </a:r>
          </a:p>
        </p:txBody>
      </p:sp>
      <p:sp>
        <p:nvSpPr>
          <p:cNvPr id="143363" name="Line 203"/>
          <p:cNvSpPr>
            <a:spLocks noChangeShapeType="1"/>
          </p:cNvSpPr>
          <p:nvPr/>
        </p:nvSpPr>
        <p:spPr bwMode="auto">
          <a:xfrm>
            <a:off x="5427663" y="-274955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4" name="Group 249"/>
          <p:cNvGraphicFramePr>
            <a:graphicFrameLocks noGrp="1"/>
          </p:cNvGraphicFramePr>
          <p:nvPr/>
        </p:nvGraphicFramePr>
        <p:xfrm>
          <a:off x="1847851" y="1196976"/>
          <a:ext cx="8569325" cy="4908233"/>
        </p:xfrm>
        <a:graphic>
          <a:graphicData uri="http://schemas.openxmlformats.org/drawingml/2006/table">
            <a:tbl>
              <a:tblPr/>
              <a:tblGrid>
                <a:gridCol w="890588"/>
                <a:gridCol w="1733550"/>
                <a:gridCol w="1222375"/>
                <a:gridCol w="719137"/>
                <a:gridCol w="1817688"/>
                <a:gridCol w="2185987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0000"/>
                        <a:buFont typeface="Monotype Sorts" charset="2"/>
                        <a:buNone/>
                        <a:tabLst/>
                      </a:pP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Стратегии косвенного сбыта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Стратегия прямого сбыта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Вид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«Интенсивный сбыт»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«Избирательный сбыт»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«Эксклюзивный сбыт»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«Прямой сбыт»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Действия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Сбыт через </a:t>
                      </a: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максимальное</a:t>
                      </a: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 число посредников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Сбыт через </a:t>
                      </a: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отобранных</a:t>
                      </a: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 посредников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Сбыт через </a:t>
                      </a: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одного</a:t>
                      </a: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 посредника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Сбыт </a:t>
                      </a: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потребителям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  <a:sym typeface="Wingdings" charset="2"/>
                        </a:rPr>
                        <a:t>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Быстрый выход на рынок;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Максимальный охват рынка;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- Эффективное сотрудничество с посредниками;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Хороший контроль над рынком;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Поддержка марки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Полный контроль над рынком;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Поддержка марки;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  <a:sym typeface="Wingdings" charset="2"/>
                        </a:rPr>
                        <a:t>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Утрата контроля над рынком;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Ухудшение имиджа;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Ограниченный охват рынка;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Затруднение доступа товара к потребителю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Ограниченный охват рынка;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Высокие требования к качеству товара;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28600" algn="l"/>
                        </a:tabLs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Рост сбытовых издержек;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228600" algn="l"/>
                        </a:tabLst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Ограниченный охват рынка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Разновидность каналов продаж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Владеющие товаром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Не владеющие товаром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Владеющие товаром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74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Дистрибьютор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Собственная торговая сеть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Оптовик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Дилер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Розничный продавец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Фирма, продающая товары по каталогу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Торговый представитель представителя 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Брокер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Независимый торговый агент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 b="1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 b="1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b="1"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Непосредственные продавцы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Почтовая рассылка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Телемаркетинг</a:t>
                      </a:r>
                      <a:endParaRPr kumimoji="1" lang="ru-RU" altLang="ru-RU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Каталог производителя</a:t>
                      </a:r>
                      <a:endParaRPr kumimoji="1" lang="ru-RU" alt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charset="0"/>
                        <a:ea typeface="Times New Roman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28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9152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Прямоугольник 1"/>
          <p:cNvSpPr>
            <a:spLocks noChangeArrowheads="1"/>
          </p:cNvSpPr>
          <p:nvPr/>
        </p:nvSpPr>
        <p:spPr bwMode="auto">
          <a:xfrm>
            <a:off x="2824957" y="585363"/>
            <a:ext cx="6286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/>
              <a:t>Технология разработки сбытовой сети</a:t>
            </a:r>
          </a:p>
        </p:txBody>
      </p:sp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4275138" y="1785939"/>
            <a:ext cx="3160712" cy="441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400" b="1" dirty="0">
                <a:latin typeface="Calibri" charset="0"/>
              </a:rPr>
              <a:t>Аудит системы продаж компании</a:t>
            </a:r>
          </a:p>
          <a:p>
            <a:endParaRPr lang="ru-RU" altLang="ru-RU" dirty="0"/>
          </a:p>
        </p:txBody>
      </p:sp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2130426" y="3001963"/>
            <a:ext cx="2257425" cy="552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 b="1">
                <a:latin typeface="Calibri" charset="0"/>
              </a:rPr>
              <a:t>Анализ рынка – определение потенциала</a:t>
            </a:r>
            <a:endParaRPr lang="ru-RU" altLang="ru-RU"/>
          </a:p>
        </p:txBody>
      </p:sp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4725989" y="3001963"/>
            <a:ext cx="2257425" cy="552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 b="1">
                <a:latin typeface="Calibri" charset="0"/>
              </a:rPr>
              <a:t>Определение целевых сегментов</a:t>
            </a:r>
            <a:endParaRPr lang="ru-RU" altLang="ru-RU"/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7210425" y="3001963"/>
            <a:ext cx="2820988" cy="552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Aft>
                <a:spcPts val="1000"/>
              </a:spcAft>
            </a:pPr>
            <a:r>
              <a:rPr lang="ru-RU" altLang="ru-RU" sz="1200" b="1" dirty="0">
                <a:latin typeface="Calibri" charset="0"/>
              </a:rPr>
              <a:t>Определение ТОП – ассортимента  для каждого сегмента (АВС – анализ)</a:t>
            </a:r>
            <a:endParaRPr lang="ru-RU" altLang="ru-RU" dirty="0"/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4275138" y="2338388"/>
            <a:ext cx="3160712" cy="4429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 b="1">
                <a:latin typeface="Calibri" charset="0"/>
              </a:rPr>
              <a:t>Принятие управленческих решений по  результатам аудита</a:t>
            </a:r>
          </a:p>
          <a:p>
            <a:endParaRPr lang="ru-RU" altLang="ru-RU"/>
          </a:p>
        </p:txBody>
      </p:sp>
      <p:sp>
        <p:nvSpPr>
          <p:cNvPr id="144392" name="Line 20"/>
          <p:cNvSpPr>
            <a:spLocks noChangeShapeType="1"/>
          </p:cNvSpPr>
          <p:nvPr/>
        </p:nvSpPr>
        <p:spPr bwMode="auto">
          <a:xfrm>
            <a:off x="5854700" y="2227264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3" name="Line 21"/>
          <p:cNvSpPr>
            <a:spLocks noChangeShapeType="1"/>
          </p:cNvSpPr>
          <p:nvPr/>
        </p:nvSpPr>
        <p:spPr bwMode="auto">
          <a:xfrm>
            <a:off x="5854700" y="2781300"/>
            <a:ext cx="0" cy="109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4" name="Line 22"/>
          <p:cNvSpPr>
            <a:spLocks noChangeShapeType="1"/>
          </p:cNvSpPr>
          <p:nvPr/>
        </p:nvSpPr>
        <p:spPr bwMode="auto">
          <a:xfrm>
            <a:off x="3259139" y="2890838"/>
            <a:ext cx="54181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5" name="Line 23"/>
          <p:cNvSpPr>
            <a:spLocks noChangeShapeType="1"/>
          </p:cNvSpPr>
          <p:nvPr/>
        </p:nvSpPr>
        <p:spPr bwMode="auto">
          <a:xfrm>
            <a:off x="3259138" y="2890839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6" name="Line 24"/>
          <p:cNvSpPr>
            <a:spLocks noChangeShapeType="1"/>
          </p:cNvSpPr>
          <p:nvPr/>
        </p:nvSpPr>
        <p:spPr bwMode="auto">
          <a:xfrm>
            <a:off x="5854700" y="2890839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7" name="Line 25"/>
          <p:cNvSpPr>
            <a:spLocks noChangeShapeType="1"/>
          </p:cNvSpPr>
          <p:nvPr/>
        </p:nvSpPr>
        <p:spPr bwMode="auto">
          <a:xfrm>
            <a:off x="8677275" y="2890839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8" name="Line 26"/>
          <p:cNvSpPr>
            <a:spLocks noChangeShapeType="1"/>
          </p:cNvSpPr>
          <p:nvPr/>
        </p:nvSpPr>
        <p:spPr bwMode="auto">
          <a:xfrm>
            <a:off x="5741988" y="3554414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399" name="Line 28"/>
          <p:cNvSpPr>
            <a:spLocks noChangeShapeType="1"/>
          </p:cNvSpPr>
          <p:nvPr/>
        </p:nvSpPr>
        <p:spPr bwMode="auto">
          <a:xfrm>
            <a:off x="3259138" y="3554414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400" name="Line 29"/>
          <p:cNvSpPr>
            <a:spLocks noChangeShapeType="1"/>
          </p:cNvSpPr>
          <p:nvPr/>
        </p:nvSpPr>
        <p:spPr bwMode="auto">
          <a:xfrm>
            <a:off x="9015413" y="3554414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4401" name="Line 27"/>
          <p:cNvSpPr>
            <a:spLocks noChangeShapeType="1"/>
          </p:cNvSpPr>
          <p:nvPr/>
        </p:nvSpPr>
        <p:spPr bwMode="auto">
          <a:xfrm>
            <a:off x="3238501" y="3643313"/>
            <a:ext cx="57578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29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1207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Text Box 8"/>
          <p:cNvSpPr txBox="1">
            <a:spLocks noChangeArrowheads="1"/>
          </p:cNvSpPr>
          <p:nvPr/>
        </p:nvSpPr>
        <p:spPr bwMode="auto">
          <a:xfrm>
            <a:off x="4459289" y="2039938"/>
            <a:ext cx="2822575" cy="330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 b="1" dirty="0">
                <a:latin typeface="Calibri" charset="0"/>
              </a:rPr>
              <a:t>Разработка прогноза и плана продаж</a:t>
            </a:r>
          </a:p>
          <a:p>
            <a:endParaRPr lang="ru-RU" altLang="ru-RU" dirty="0"/>
          </a:p>
        </p:txBody>
      </p:sp>
      <p:sp>
        <p:nvSpPr>
          <p:cNvPr id="145411" name="Text Box 9"/>
          <p:cNvSpPr txBox="1">
            <a:spLocks noChangeArrowheads="1"/>
          </p:cNvSpPr>
          <p:nvPr/>
        </p:nvSpPr>
        <p:spPr bwMode="auto">
          <a:xfrm>
            <a:off x="4459289" y="2481263"/>
            <a:ext cx="2822575" cy="4429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 b="1" dirty="0">
                <a:latin typeface="Calibri" charset="0"/>
              </a:rPr>
              <a:t>Определение каналов сбыта и стратегии продаж</a:t>
            </a:r>
            <a:endParaRPr lang="ru-RU" altLang="ru-RU" dirty="0"/>
          </a:p>
        </p:txBody>
      </p:sp>
      <p:sp>
        <p:nvSpPr>
          <p:cNvPr id="145412" name="Text Box 10"/>
          <p:cNvSpPr txBox="1">
            <a:spLocks noChangeArrowheads="1"/>
          </p:cNvSpPr>
          <p:nvPr/>
        </p:nvSpPr>
        <p:spPr bwMode="auto">
          <a:xfrm>
            <a:off x="1974850" y="3033714"/>
            <a:ext cx="1919288" cy="3317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Интенсивный</a:t>
            </a:r>
            <a:endParaRPr lang="ru-RU" altLang="ru-RU"/>
          </a:p>
        </p:txBody>
      </p:sp>
      <p:sp>
        <p:nvSpPr>
          <p:cNvPr id="145413" name="Text Box 11"/>
          <p:cNvSpPr txBox="1">
            <a:spLocks noChangeArrowheads="1"/>
          </p:cNvSpPr>
          <p:nvPr/>
        </p:nvSpPr>
        <p:spPr bwMode="auto">
          <a:xfrm>
            <a:off x="4121150" y="3033714"/>
            <a:ext cx="1917700" cy="3317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Селективный</a:t>
            </a:r>
            <a:endParaRPr lang="ru-RU" altLang="ru-RU"/>
          </a:p>
        </p:txBody>
      </p:sp>
      <p:sp>
        <p:nvSpPr>
          <p:cNvPr id="145414" name="Text Box 12"/>
          <p:cNvSpPr txBox="1">
            <a:spLocks noChangeArrowheads="1"/>
          </p:cNvSpPr>
          <p:nvPr/>
        </p:nvSpPr>
        <p:spPr bwMode="auto">
          <a:xfrm>
            <a:off x="8185151" y="3033714"/>
            <a:ext cx="1692275" cy="3317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Прямой</a:t>
            </a:r>
            <a:endParaRPr lang="ru-RU" altLang="ru-RU"/>
          </a:p>
        </p:txBody>
      </p:sp>
      <p:sp>
        <p:nvSpPr>
          <p:cNvPr id="145415" name="Text Box 13"/>
          <p:cNvSpPr txBox="1">
            <a:spLocks noChangeArrowheads="1"/>
          </p:cNvSpPr>
          <p:nvPr/>
        </p:nvSpPr>
        <p:spPr bwMode="auto">
          <a:xfrm>
            <a:off x="6153150" y="3033714"/>
            <a:ext cx="1804988" cy="3317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Эксклюзивный</a:t>
            </a:r>
            <a:endParaRPr lang="ru-RU" altLang="ru-RU"/>
          </a:p>
        </p:txBody>
      </p:sp>
      <p:sp>
        <p:nvSpPr>
          <p:cNvPr id="145416" name="Text Box 14"/>
          <p:cNvSpPr txBox="1">
            <a:spLocks noChangeArrowheads="1"/>
          </p:cNvSpPr>
          <p:nvPr/>
        </p:nvSpPr>
        <p:spPr bwMode="auto">
          <a:xfrm>
            <a:off x="4572001" y="3586163"/>
            <a:ext cx="2822575" cy="4429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>
                <a:latin typeface="Calibri" charset="0"/>
              </a:rPr>
              <a:t>Формирование коммерческого предложения для каждого сегмента</a:t>
            </a:r>
            <a:endParaRPr lang="ru-RU" altLang="ru-RU"/>
          </a:p>
        </p:txBody>
      </p:sp>
      <p:sp>
        <p:nvSpPr>
          <p:cNvPr id="145417" name="Text Box 15"/>
          <p:cNvSpPr txBox="1">
            <a:spLocks noChangeArrowheads="1"/>
          </p:cNvSpPr>
          <p:nvPr/>
        </p:nvSpPr>
        <p:spPr bwMode="auto">
          <a:xfrm>
            <a:off x="4572001" y="4138613"/>
            <a:ext cx="2822575" cy="4429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Поиск клиентов в сегментах и заключение договоров</a:t>
            </a:r>
            <a:endParaRPr lang="ru-RU" altLang="ru-RU"/>
          </a:p>
        </p:txBody>
      </p:sp>
      <p:sp>
        <p:nvSpPr>
          <p:cNvPr id="145418" name="Text Box 16"/>
          <p:cNvSpPr txBox="1">
            <a:spLocks noChangeArrowheads="1"/>
          </p:cNvSpPr>
          <p:nvPr/>
        </p:nvSpPr>
        <p:spPr bwMode="auto">
          <a:xfrm>
            <a:off x="4572001" y="4692651"/>
            <a:ext cx="2822575" cy="441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Определение коммуникационной стратегии (</a:t>
            </a:r>
            <a:r>
              <a:rPr lang="en-US" altLang="ru-RU" sz="1200" b="1">
                <a:latin typeface="Calibri" charset="0"/>
              </a:rPr>
              <a:t>PUSH</a:t>
            </a:r>
            <a:r>
              <a:rPr lang="ru-RU" altLang="ru-RU" sz="1200" b="1">
                <a:latin typeface="Calibri" charset="0"/>
              </a:rPr>
              <a:t>, </a:t>
            </a:r>
            <a:r>
              <a:rPr lang="en-US" altLang="ru-RU" sz="1200" b="1">
                <a:latin typeface="Calibri" charset="0"/>
              </a:rPr>
              <a:t>PULL</a:t>
            </a:r>
            <a:r>
              <a:rPr lang="ru-RU" altLang="ru-RU" sz="1200" b="1">
                <a:latin typeface="Calibri" charset="0"/>
              </a:rPr>
              <a:t>)</a:t>
            </a:r>
            <a:endParaRPr lang="ru-RU" altLang="ru-RU"/>
          </a:p>
        </p:txBody>
      </p:sp>
      <p:sp>
        <p:nvSpPr>
          <p:cNvPr id="145419" name="Text Box 17"/>
          <p:cNvSpPr txBox="1">
            <a:spLocks noChangeArrowheads="1"/>
          </p:cNvSpPr>
          <p:nvPr/>
        </p:nvSpPr>
        <p:spPr bwMode="auto">
          <a:xfrm>
            <a:off x="1668380" y="5022851"/>
            <a:ext cx="2621046" cy="6080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Aft>
                <a:spcPts val="1000"/>
              </a:spcAft>
            </a:pPr>
            <a:r>
              <a:rPr lang="ru-RU" altLang="ru-RU" sz="1200" dirty="0">
                <a:latin typeface="Calibri" charset="0"/>
              </a:rPr>
              <a:t>Определение критериев оценки выполнения плана, постановка задач торговым представителям</a:t>
            </a:r>
            <a:endParaRPr lang="ru-RU" altLang="ru-RU" dirty="0"/>
          </a:p>
        </p:txBody>
      </p:sp>
      <p:sp>
        <p:nvSpPr>
          <p:cNvPr id="145420" name="Text Box 18"/>
          <p:cNvSpPr txBox="1">
            <a:spLocks noChangeArrowheads="1"/>
          </p:cNvSpPr>
          <p:nvPr/>
        </p:nvSpPr>
        <p:spPr bwMode="auto">
          <a:xfrm>
            <a:off x="4459289" y="5245101"/>
            <a:ext cx="2482850" cy="441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 dirty="0">
                <a:latin typeface="Calibri" charset="0"/>
              </a:rPr>
              <a:t>Обучение торговых представителей, развитие навыков</a:t>
            </a:r>
            <a:endParaRPr lang="ru-RU" altLang="ru-RU" dirty="0"/>
          </a:p>
        </p:txBody>
      </p:sp>
      <p:sp>
        <p:nvSpPr>
          <p:cNvPr id="145421" name="Text Box 19"/>
          <p:cNvSpPr txBox="1">
            <a:spLocks noChangeArrowheads="1"/>
          </p:cNvSpPr>
          <p:nvPr/>
        </p:nvSpPr>
        <p:spPr bwMode="auto">
          <a:xfrm>
            <a:off x="7169150" y="5354638"/>
            <a:ext cx="3498850" cy="552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spcAft>
                <a:spcPts val="1000"/>
              </a:spcAft>
            </a:pPr>
            <a:r>
              <a:rPr lang="ru-RU" altLang="ru-RU" sz="1200">
                <a:latin typeface="Calibri" charset="0"/>
              </a:rPr>
              <a:t>Контроль каналов продаж, Контроль выполнения планов по установленным критериям</a:t>
            </a:r>
            <a:endParaRPr lang="ru-RU" altLang="ru-RU"/>
          </a:p>
        </p:txBody>
      </p:sp>
      <p:sp>
        <p:nvSpPr>
          <p:cNvPr id="145422" name="Line 27"/>
          <p:cNvSpPr>
            <a:spLocks noChangeShapeType="1"/>
          </p:cNvSpPr>
          <p:nvPr/>
        </p:nvSpPr>
        <p:spPr bwMode="auto">
          <a:xfrm>
            <a:off x="3330576" y="1928813"/>
            <a:ext cx="57562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3" name="Line 30"/>
          <p:cNvSpPr>
            <a:spLocks noChangeShapeType="1"/>
          </p:cNvSpPr>
          <p:nvPr/>
        </p:nvSpPr>
        <p:spPr bwMode="auto">
          <a:xfrm>
            <a:off x="5813425" y="1928814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4" name="Line 31"/>
          <p:cNvSpPr>
            <a:spLocks noChangeShapeType="1"/>
          </p:cNvSpPr>
          <p:nvPr/>
        </p:nvSpPr>
        <p:spPr bwMode="auto">
          <a:xfrm>
            <a:off x="5813425" y="2370139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5" name="Line 32"/>
          <p:cNvSpPr>
            <a:spLocks noChangeShapeType="1"/>
          </p:cNvSpPr>
          <p:nvPr/>
        </p:nvSpPr>
        <p:spPr bwMode="auto">
          <a:xfrm flipH="1">
            <a:off x="3330576" y="2813051"/>
            <a:ext cx="1128713" cy="2206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6" name="Line 33"/>
          <p:cNvSpPr>
            <a:spLocks noChangeShapeType="1"/>
          </p:cNvSpPr>
          <p:nvPr/>
        </p:nvSpPr>
        <p:spPr bwMode="auto">
          <a:xfrm>
            <a:off x="7281864" y="2813051"/>
            <a:ext cx="1241425" cy="2206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7" name="Line 34"/>
          <p:cNvSpPr>
            <a:spLocks noChangeShapeType="1"/>
          </p:cNvSpPr>
          <p:nvPr/>
        </p:nvSpPr>
        <p:spPr bwMode="auto">
          <a:xfrm>
            <a:off x="5362575" y="2924175"/>
            <a:ext cx="0" cy="109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8" name="Line 35"/>
          <p:cNvSpPr>
            <a:spLocks noChangeShapeType="1"/>
          </p:cNvSpPr>
          <p:nvPr/>
        </p:nvSpPr>
        <p:spPr bwMode="auto">
          <a:xfrm>
            <a:off x="6604000" y="2924175"/>
            <a:ext cx="0" cy="109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29" name="Line 36"/>
          <p:cNvSpPr>
            <a:spLocks noChangeShapeType="1"/>
          </p:cNvSpPr>
          <p:nvPr/>
        </p:nvSpPr>
        <p:spPr bwMode="auto">
          <a:xfrm>
            <a:off x="3330575" y="3476625"/>
            <a:ext cx="55308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0" name="Line 37"/>
          <p:cNvSpPr>
            <a:spLocks noChangeShapeType="1"/>
          </p:cNvSpPr>
          <p:nvPr/>
        </p:nvSpPr>
        <p:spPr bwMode="auto">
          <a:xfrm>
            <a:off x="3330575" y="3365501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1" name="Line 38"/>
          <p:cNvSpPr>
            <a:spLocks noChangeShapeType="1"/>
          </p:cNvSpPr>
          <p:nvPr/>
        </p:nvSpPr>
        <p:spPr bwMode="auto">
          <a:xfrm>
            <a:off x="5362575" y="3365501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2" name="Line 39"/>
          <p:cNvSpPr>
            <a:spLocks noChangeShapeType="1"/>
          </p:cNvSpPr>
          <p:nvPr/>
        </p:nvSpPr>
        <p:spPr bwMode="auto">
          <a:xfrm>
            <a:off x="7394575" y="3365501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3" name="Line 40"/>
          <p:cNvSpPr>
            <a:spLocks noChangeShapeType="1"/>
          </p:cNvSpPr>
          <p:nvPr/>
        </p:nvSpPr>
        <p:spPr bwMode="auto">
          <a:xfrm>
            <a:off x="8861425" y="3365501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4" name="Line 41"/>
          <p:cNvSpPr>
            <a:spLocks noChangeShapeType="1"/>
          </p:cNvSpPr>
          <p:nvPr/>
        </p:nvSpPr>
        <p:spPr bwMode="auto">
          <a:xfrm>
            <a:off x="6038850" y="3476625"/>
            <a:ext cx="0" cy="109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5" name="Line 42"/>
          <p:cNvSpPr>
            <a:spLocks noChangeShapeType="1"/>
          </p:cNvSpPr>
          <p:nvPr/>
        </p:nvSpPr>
        <p:spPr bwMode="auto">
          <a:xfrm>
            <a:off x="6038850" y="4029075"/>
            <a:ext cx="0" cy="1095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6" name="Line 43"/>
          <p:cNvSpPr>
            <a:spLocks noChangeShapeType="1"/>
          </p:cNvSpPr>
          <p:nvPr/>
        </p:nvSpPr>
        <p:spPr bwMode="auto">
          <a:xfrm>
            <a:off x="6038850" y="4581526"/>
            <a:ext cx="0" cy="1111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7" name="Line 44"/>
          <p:cNvSpPr>
            <a:spLocks noChangeShapeType="1"/>
          </p:cNvSpPr>
          <p:nvPr/>
        </p:nvSpPr>
        <p:spPr bwMode="auto">
          <a:xfrm flipH="1">
            <a:off x="4006850" y="4913314"/>
            <a:ext cx="565150" cy="1095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8" name="Line 45"/>
          <p:cNvSpPr>
            <a:spLocks noChangeShapeType="1"/>
          </p:cNvSpPr>
          <p:nvPr/>
        </p:nvSpPr>
        <p:spPr bwMode="auto">
          <a:xfrm>
            <a:off x="4346576" y="5354638"/>
            <a:ext cx="11271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39" name="Line 46"/>
          <p:cNvSpPr>
            <a:spLocks noChangeShapeType="1"/>
          </p:cNvSpPr>
          <p:nvPr/>
        </p:nvSpPr>
        <p:spPr bwMode="auto">
          <a:xfrm>
            <a:off x="6942138" y="5576888"/>
            <a:ext cx="227012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5440" name="Прямоугольник 31"/>
          <p:cNvSpPr>
            <a:spLocks noChangeArrowheads="1"/>
          </p:cNvSpPr>
          <p:nvPr/>
        </p:nvSpPr>
        <p:spPr bwMode="auto">
          <a:xfrm>
            <a:off x="2800351" y="562229"/>
            <a:ext cx="6286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/>
              <a:t>Технология разработки сбытовой сети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30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86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434" name="Group 2"/>
          <p:cNvGrpSpPr>
            <a:grpSpLocks/>
          </p:cNvGrpSpPr>
          <p:nvPr/>
        </p:nvGrpSpPr>
        <p:grpSpPr bwMode="auto">
          <a:xfrm>
            <a:off x="1613594" y="1347537"/>
            <a:ext cx="8770772" cy="4178551"/>
            <a:chOff x="1756" y="2280"/>
            <a:chExt cx="13515" cy="6453"/>
          </a:xfrm>
        </p:grpSpPr>
        <p:sp>
          <p:nvSpPr>
            <p:cNvPr id="146436" name="Text Box 3"/>
            <p:cNvSpPr txBox="1">
              <a:spLocks noChangeArrowheads="1"/>
            </p:cNvSpPr>
            <p:nvPr/>
          </p:nvSpPr>
          <p:spPr bwMode="auto">
            <a:xfrm>
              <a:off x="6616" y="2280"/>
              <a:ext cx="3656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 dirty="0">
                  <a:latin typeface="Calibri" charset="0"/>
                </a:rPr>
                <a:t>Объем продаж компании 120000000 </a:t>
              </a:r>
              <a:r>
                <a:rPr lang="en-US" altLang="ru-RU" sz="1400" b="1" dirty="0">
                  <a:latin typeface="Calibri" charset="0"/>
                </a:rPr>
                <a:t>$</a:t>
              </a:r>
              <a:endParaRPr lang="ru-RU" altLang="ru-RU" dirty="0"/>
            </a:p>
          </p:txBody>
        </p:sp>
        <p:sp>
          <p:nvSpPr>
            <p:cNvPr id="146437" name="Text Box 4"/>
            <p:cNvSpPr txBox="1">
              <a:spLocks noChangeArrowheads="1"/>
            </p:cNvSpPr>
            <p:nvPr/>
          </p:nvSpPr>
          <p:spPr bwMode="auto">
            <a:xfrm>
              <a:off x="1756" y="3545"/>
              <a:ext cx="2811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18 % - Сетевая розница Москва</a:t>
              </a:r>
              <a:endParaRPr lang="ru-RU" altLang="ru-RU"/>
            </a:p>
          </p:txBody>
        </p:sp>
        <p:sp>
          <p:nvSpPr>
            <p:cNvPr id="146438" name="Text Box 5"/>
            <p:cNvSpPr txBox="1">
              <a:spLocks noChangeArrowheads="1"/>
            </p:cNvSpPr>
            <p:nvPr/>
          </p:nvSpPr>
          <p:spPr bwMode="auto">
            <a:xfrm>
              <a:off x="4696" y="3545"/>
              <a:ext cx="2350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5 % - Сайт компании</a:t>
              </a:r>
              <a:endParaRPr lang="ru-RU" altLang="ru-RU"/>
            </a:p>
          </p:txBody>
        </p:sp>
        <p:sp>
          <p:nvSpPr>
            <p:cNvPr id="146439" name="Text Box 6"/>
            <p:cNvSpPr txBox="1">
              <a:spLocks noChangeArrowheads="1"/>
            </p:cNvSpPr>
            <p:nvPr/>
          </p:nvSpPr>
          <p:spPr bwMode="auto">
            <a:xfrm>
              <a:off x="7429" y="3545"/>
              <a:ext cx="4850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62 % - Посредническая сеть</a:t>
              </a:r>
              <a:endParaRPr lang="ru-RU" altLang="ru-RU"/>
            </a:p>
          </p:txBody>
        </p:sp>
        <p:sp>
          <p:nvSpPr>
            <p:cNvPr id="146440" name="Text Box 7"/>
            <p:cNvSpPr txBox="1">
              <a:spLocks noChangeArrowheads="1"/>
            </p:cNvSpPr>
            <p:nvPr/>
          </p:nvSpPr>
          <p:spPr bwMode="auto">
            <a:xfrm>
              <a:off x="4567" y="4925"/>
              <a:ext cx="2622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12 % - Дилеры Москва</a:t>
              </a:r>
              <a:endParaRPr lang="ru-RU" altLang="ru-RU"/>
            </a:p>
          </p:txBody>
        </p:sp>
        <p:sp>
          <p:nvSpPr>
            <p:cNvPr id="146441" name="Text Box 8"/>
            <p:cNvSpPr txBox="1">
              <a:spLocks noChangeArrowheads="1"/>
            </p:cNvSpPr>
            <p:nvPr/>
          </p:nvSpPr>
          <p:spPr bwMode="auto">
            <a:xfrm>
              <a:off x="7429" y="4925"/>
              <a:ext cx="2622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40 % - Дилеры Регионы</a:t>
              </a:r>
              <a:endParaRPr lang="ru-RU" altLang="ru-RU"/>
            </a:p>
          </p:txBody>
        </p:sp>
        <p:sp>
          <p:nvSpPr>
            <p:cNvPr id="146442" name="Text Box 9"/>
            <p:cNvSpPr txBox="1">
              <a:spLocks noChangeArrowheads="1"/>
            </p:cNvSpPr>
            <p:nvPr/>
          </p:nvSpPr>
          <p:spPr bwMode="auto">
            <a:xfrm>
              <a:off x="10272" y="4925"/>
              <a:ext cx="2622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10 % - Оптовики Регионы</a:t>
              </a:r>
              <a:endParaRPr lang="ru-RU" altLang="ru-RU"/>
            </a:p>
          </p:txBody>
        </p:sp>
        <p:sp>
          <p:nvSpPr>
            <p:cNvPr id="146443" name="Text Box 10"/>
            <p:cNvSpPr txBox="1">
              <a:spLocks noChangeArrowheads="1"/>
            </p:cNvSpPr>
            <p:nvPr/>
          </p:nvSpPr>
          <p:spPr bwMode="auto">
            <a:xfrm>
              <a:off x="8586" y="7528"/>
              <a:ext cx="2622" cy="12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11 % - Создание фокусных команд</a:t>
              </a:r>
              <a:endParaRPr lang="ru-RU" altLang="ru-RU"/>
            </a:p>
          </p:txBody>
        </p:sp>
        <p:sp>
          <p:nvSpPr>
            <p:cNvPr id="146444" name="Text Box 11"/>
            <p:cNvSpPr txBox="1">
              <a:spLocks noChangeArrowheads="1"/>
            </p:cNvSpPr>
            <p:nvPr/>
          </p:nvSpPr>
          <p:spPr bwMode="auto">
            <a:xfrm>
              <a:off x="12649" y="3545"/>
              <a:ext cx="2622" cy="8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15 % - Филиалы Регионы</a:t>
              </a:r>
              <a:endParaRPr lang="ru-RU" altLang="ru-RU"/>
            </a:p>
          </p:txBody>
        </p:sp>
        <p:sp>
          <p:nvSpPr>
            <p:cNvPr id="146445" name="Text Box 12"/>
            <p:cNvSpPr txBox="1">
              <a:spLocks noChangeArrowheads="1"/>
            </p:cNvSpPr>
            <p:nvPr/>
          </p:nvSpPr>
          <p:spPr bwMode="auto">
            <a:xfrm>
              <a:off x="2781" y="7528"/>
              <a:ext cx="2645" cy="12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7 % - Система Региональных представителей</a:t>
              </a:r>
              <a:endParaRPr lang="ru-RU" altLang="ru-RU"/>
            </a:p>
          </p:txBody>
        </p:sp>
        <p:sp>
          <p:nvSpPr>
            <p:cNvPr id="146446" name="Text Box 13"/>
            <p:cNvSpPr txBox="1">
              <a:spLocks noChangeArrowheads="1"/>
            </p:cNvSpPr>
            <p:nvPr/>
          </p:nvSpPr>
          <p:spPr bwMode="auto">
            <a:xfrm>
              <a:off x="5065" y="6184"/>
              <a:ext cx="3057" cy="10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22 % - Селективный сбыт (2-3 дилера в регионе)</a:t>
              </a:r>
              <a:endParaRPr lang="ru-RU" altLang="ru-RU"/>
            </a:p>
          </p:txBody>
        </p:sp>
        <p:sp>
          <p:nvSpPr>
            <p:cNvPr id="146447" name="Text Box 14"/>
            <p:cNvSpPr txBox="1">
              <a:spLocks noChangeArrowheads="1"/>
            </p:cNvSpPr>
            <p:nvPr/>
          </p:nvSpPr>
          <p:spPr bwMode="auto">
            <a:xfrm>
              <a:off x="8392" y="6184"/>
              <a:ext cx="3292" cy="108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18 % - Эксклюзивный сбыт (1 дилер в регионе)</a:t>
              </a:r>
              <a:endParaRPr lang="ru-RU" altLang="ru-RU"/>
            </a:p>
          </p:txBody>
        </p:sp>
        <p:sp>
          <p:nvSpPr>
            <p:cNvPr id="146448" name="Text Box 15"/>
            <p:cNvSpPr txBox="1">
              <a:spLocks noChangeArrowheads="1"/>
            </p:cNvSpPr>
            <p:nvPr/>
          </p:nvSpPr>
          <p:spPr bwMode="auto">
            <a:xfrm>
              <a:off x="5689" y="7528"/>
              <a:ext cx="2620" cy="12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15 % - Работа с менеджером компании</a:t>
              </a:r>
              <a:endParaRPr lang="ru-RU" altLang="ru-RU"/>
            </a:p>
          </p:txBody>
        </p:sp>
        <p:sp>
          <p:nvSpPr>
            <p:cNvPr id="146449" name="Text Box 16"/>
            <p:cNvSpPr txBox="1">
              <a:spLocks noChangeArrowheads="1"/>
            </p:cNvSpPr>
            <p:nvPr/>
          </p:nvSpPr>
          <p:spPr bwMode="auto">
            <a:xfrm>
              <a:off x="11412" y="7528"/>
              <a:ext cx="2620" cy="120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>
                <a:spcAft>
                  <a:spcPts val="1000"/>
                </a:spcAft>
              </a:pPr>
              <a:r>
                <a:rPr lang="ru-RU" altLang="ru-RU" sz="1400" b="1">
                  <a:latin typeface="Calibri" charset="0"/>
                </a:rPr>
                <a:t>7% - Работа с менеджером компании</a:t>
              </a:r>
              <a:endParaRPr lang="ru-RU" altLang="ru-RU"/>
            </a:p>
          </p:txBody>
        </p:sp>
        <p:cxnSp>
          <p:nvCxnSpPr>
            <p:cNvPr id="146450" name="AutoShape 17"/>
            <p:cNvCxnSpPr>
              <a:cxnSpLocks noChangeShapeType="1"/>
            </p:cNvCxnSpPr>
            <p:nvPr/>
          </p:nvCxnSpPr>
          <p:spPr bwMode="auto">
            <a:xfrm>
              <a:off x="8195" y="3125"/>
              <a:ext cx="0" cy="11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1" name="AutoShape 18"/>
            <p:cNvCxnSpPr>
              <a:cxnSpLocks noChangeShapeType="1"/>
            </p:cNvCxnSpPr>
            <p:nvPr/>
          </p:nvCxnSpPr>
          <p:spPr bwMode="auto">
            <a:xfrm>
              <a:off x="3086" y="3236"/>
              <a:ext cx="1104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2" name="AutoShape 19"/>
            <p:cNvCxnSpPr>
              <a:cxnSpLocks noChangeShapeType="1"/>
            </p:cNvCxnSpPr>
            <p:nvPr/>
          </p:nvCxnSpPr>
          <p:spPr bwMode="auto">
            <a:xfrm>
              <a:off x="3086" y="3236"/>
              <a:ext cx="0" cy="3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3" name="AutoShape 20"/>
            <p:cNvCxnSpPr>
              <a:cxnSpLocks noChangeShapeType="1"/>
            </p:cNvCxnSpPr>
            <p:nvPr/>
          </p:nvCxnSpPr>
          <p:spPr bwMode="auto">
            <a:xfrm>
              <a:off x="5689" y="3236"/>
              <a:ext cx="0" cy="3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4" name="AutoShape 21"/>
            <p:cNvCxnSpPr>
              <a:cxnSpLocks noChangeShapeType="1"/>
            </p:cNvCxnSpPr>
            <p:nvPr/>
          </p:nvCxnSpPr>
          <p:spPr bwMode="auto">
            <a:xfrm>
              <a:off x="10493" y="3236"/>
              <a:ext cx="0" cy="3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5" name="AutoShape 22"/>
            <p:cNvCxnSpPr>
              <a:cxnSpLocks noChangeShapeType="1"/>
            </p:cNvCxnSpPr>
            <p:nvPr/>
          </p:nvCxnSpPr>
          <p:spPr bwMode="auto">
            <a:xfrm>
              <a:off x="9926" y="4390"/>
              <a:ext cx="0" cy="18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6" name="AutoShape 23"/>
            <p:cNvCxnSpPr>
              <a:cxnSpLocks noChangeShapeType="1"/>
            </p:cNvCxnSpPr>
            <p:nvPr/>
          </p:nvCxnSpPr>
          <p:spPr bwMode="auto">
            <a:xfrm>
              <a:off x="5689" y="4579"/>
              <a:ext cx="572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7" name="AutoShape 24"/>
            <p:cNvCxnSpPr>
              <a:cxnSpLocks noChangeShapeType="1"/>
            </p:cNvCxnSpPr>
            <p:nvPr/>
          </p:nvCxnSpPr>
          <p:spPr bwMode="auto">
            <a:xfrm>
              <a:off x="5689" y="4579"/>
              <a:ext cx="0" cy="34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8" name="AutoShape 25"/>
            <p:cNvCxnSpPr>
              <a:cxnSpLocks noChangeShapeType="1"/>
            </p:cNvCxnSpPr>
            <p:nvPr/>
          </p:nvCxnSpPr>
          <p:spPr bwMode="auto">
            <a:xfrm>
              <a:off x="8707" y="4579"/>
              <a:ext cx="0" cy="34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59" name="AutoShape 26"/>
            <p:cNvCxnSpPr>
              <a:cxnSpLocks noChangeShapeType="1"/>
            </p:cNvCxnSpPr>
            <p:nvPr/>
          </p:nvCxnSpPr>
          <p:spPr bwMode="auto">
            <a:xfrm>
              <a:off x="11412" y="4579"/>
              <a:ext cx="0" cy="34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0" name="AutoShape 27"/>
            <p:cNvCxnSpPr>
              <a:cxnSpLocks noChangeShapeType="1"/>
            </p:cNvCxnSpPr>
            <p:nvPr/>
          </p:nvCxnSpPr>
          <p:spPr bwMode="auto">
            <a:xfrm>
              <a:off x="14135" y="3199"/>
              <a:ext cx="0" cy="34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1" name="AutoShape 28"/>
            <p:cNvCxnSpPr>
              <a:cxnSpLocks noChangeShapeType="1"/>
            </p:cNvCxnSpPr>
            <p:nvPr/>
          </p:nvCxnSpPr>
          <p:spPr bwMode="auto">
            <a:xfrm flipH="1">
              <a:off x="7046" y="5770"/>
              <a:ext cx="1076" cy="41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2" name="AutoShape 29"/>
            <p:cNvCxnSpPr>
              <a:cxnSpLocks noChangeShapeType="1"/>
            </p:cNvCxnSpPr>
            <p:nvPr/>
          </p:nvCxnSpPr>
          <p:spPr bwMode="auto">
            <a:xfrm>
              <a:off x="9164" y="5770"/>
              <a:ext cx="762" cy="48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3" name="AutoShape 30"/>
            <p:cNvCxnSpPr>
              <a:cxnSpLocks noChangeShapeType="1"/>
            </p:cNvCxnSpPr>
            <p:nvPr/>
          </p:nvCxnSpPr>
          <p:spPr bwMode="auto">
            <a:xfrm flipH="1">
              <a:off x="4775" y="7265"/>
              <a:ext cx="651" cy="26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4" name="AutoShape 31"/>
            <p:cNvCxnSpPr>
              <a:cxnSpLocks noChangeShapeType="1"/>
            </p:cNvCxnSpPr>
            <p:nvPr/>
          </p:nvCxnSpPr>
          <p:spPr bwMode="auto">
            <a:xfrm>
              <a:off x="6838" y="7265"/>
              <a:ext cx="706" cy="26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5" name="AutoShape 32"/>
            <p:cNvCxnSpPr>
              <a:cxnSpLocks noChangeShapeType="1"/>
            </p:cNvCxnSpPr>
            <p:nvPr/>
          </p:nvCxnSpPr>
          <p:spPr bwMode="auto">
            <a:xfrm flipH="1">
              <a:off x="9926" y="7265"/>
              <a:ext cx="567" cy="26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6466" name="AutoShape 33"/>
            <p:cNvCxnSpPr>
              <a:cxnSpLocks noChangeShapeType="1"/>
            </p:cNvCxnSpPr>
            <p:nvPr/>
          </p:nvCxnSpPr>
          <p:spPr bwMode="auto">
            <a:xfrm>
              <a:off x="10867" y="7265"/>
              <a:ext cx="997" cy="26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34" name="Rectangle 2"/>
          <p:cNvSpPr txBox="1">
            <a:spLocks noChangeArrowheads="1"/>
          </p:cNvSpPr>
          <p:nvPr/>
        </p:nvSpPr>
        <p:spPr>
          <a:xfrm>
            <a:off x="1881189" y="603585"/>
            <a:ext cx="8375650" cy="596900"/>
          </a:xfrm>
          <a:prstGeom prst="rect">
            <a:avLst/>
          </a:prstGeom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>
                <a:ea typeface="Times New Roman" charset="0"/>
                <a:cs typeface="Times New Roman" charset="0"/>
              </a:rPr>
              <a:t>Пример выбора комплексной стратегии сбыта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31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892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029076" y="756516"/>
            <a:ext cx="8281485" cy="50971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itchFamily="18" charset="0"/>
                <a:ea typeface="+mj-ea"/>
                <a:cs typeface="+mj-cs"/>
              </a:rPr>
              <a:t>Факторы, влияющие на выбор типов посредников </a:t>
            </a:r>
          </a:p>
        </p:txBody>
      </p:sp>
      <p:sp>
        <p:nvSpPr>
          <p:cNvPr id="147459" name="Oval 4"/>
          <p:cNvSpPr>
            <a:spLocks noChangeArrowheads="1"/>
          </p:cNvSpPr>
          <p:nvPr/>
        </p:nvSpPr>
        <p:spPr bwMode="auto">
          <a:xfrm>
            <a:off x="3808412" y="1714500"/>
            <a:ext cx="3935413" cy="3732213"/>
          </a:xfrm>
          <a:prstGeom prst="ellipse">
            <a:avLst/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sp>
        <p:nvSpPr>
          <p:cNvPr id="147460" name="Text Box 8"/>
          <p:cNvSpPr txBox="1">
            <a:spLocks noChangeArrowheads="1"/>
          </p:cNvSpPr>
          <p:nvPr/>
        </p:nvSpPr>
        <p:spPr bwMode="auto">
          <a:xfrm>
            <a:off x="4483518" y="2232025"/>
            <a:ext cx="3148012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1600" b="1" dirty="0"/>
              <a:t>Характеристики товара</a:t>
            </a:r>
            <a:endParaRPr lang="ru-RU" altLang="ru-RU" sz="1600" dirty="0"/>
          </a:p>
          <a:p>
            <a:r>
              <a:rPr lang="ru-RU" altLang="ru-RU" sz="1600" dirty="0"/>
              <a:t>- Срок хранения товара</a:t>
            </a:r>
          </a:p>
          <a:p>
            <a:r>
              <a:rPr lang="ru-RU" altLang="ru-RU" sz="1600" dirty="0"/>
              <a:t>- Сложность (техническая и технологическая)</a:t>
            </a:r>
          </a:p>
          <a:p>
            <a:r>
              <a:rPr lang="ru-RU" altLang="ru-RU" sz="1600" dirty="0"/>
              <a:t>- Инновационный товар</a:t>
            </a:r>
          </a:p>
          <a:p>
            <a:r>
              <a:rPr lang="ru-RU" altLang="ru-RU" sz="1600" dirty="0"/>
              <a:t>- Тяжелый и габаритный товар</a:t>
            </a:r>
          </a:p>
          <a:p>
            <a:r>
              <a:rPr lang="ru-RU" altLang="ru-RU" sz="1600" dirty="0"/>
              <a:t>- Стандартизированный товар</a:t>
            </a:r>
          </a:p>
          <a:p>
            <a:r>
              <a:rPr lang="ru-RU" altLang="ru-RU" sz="1600" dirty="0"/>
              <a:t>- Широкий ассортимент (линейка) товара</a:t>
            </a:r>
          </a:p>
          <a:p>
            <a:r>
              <a:rPr lang="ru-RU" altLang="ru-RU" sz="1600" dirty="0"/>
              <a:t>- Цена единицы продукции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32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7525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Oval 5"/>
          <p:cNvSpPr>
            <a:spLocks noChangeArrowheads="1"/>
          </p:cNvSpPr>
          <p:nvPr/>
        </p:nvSpPr>
        <p:spPr bwMode="auto">
          <a:xfrm>
            <a:off x="4082466" y="1720516"/>
            <a:ext cx="4000500" cy="3786188"/>
          </a:xfrm>
          <a:prstGeom prst="ellipse">
            <a:avLst/>
          </a:prstGeom>
          <a:solidFill>
            <a:srgbClr val="99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800"/>
          </a:p>
        </p:txBody>
      </p:sp>
      <p:sp>
        <p:nvSpPr>
          <p:cNvPr id="148483" name="Text Box 7"/>
          <p:cNvSpPr txBox="1">
            <a:spLocks noChangeArrowheads="1"/>
          </p:cNvSpPr>
          <p:nvPr/>
        </p:nvSpPr>
        <p:spPr bwMode="auto">
          <a:xfrm>
            <a:off x="4546810" y="2459455"/>
            <a:ext cx="307181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/>
              <a:t>Характеристики рынка</a:t>
            </a:r>
            <a:endParaRPr lang="ru-RU" altLang="ru-RU" sz="2000" dirty="0"/>
          </a:p>
          <a:p>
            <a:r>
              <a:rPr lang="ru-RU" altLang="ru-RU" sz="2000" dirty="0"/>
              <a:t>- Размер (емкость рынка)</a:t>
            </a:r>
          </a:p>
          <a:p>
            <a:r>
              <a:rPr lang="ru-RU" altLang="ru-RU" sz="2000" dirty="0"/>
              <a:t>- Географический разброс</a:t>
            </a:r>
          </a:p>
          <a:p>
            <a:r>
              <a:rPr lang="ru-RU" altLang="ru-RU" sz="2000" dirty="0"/>
              <a:t>- Объем покупок</a:t>
            </a:r>
          </a:p>
          <a:p>
            <a:r>
              <a:rPr lang="ru-RU" altLang="ru-RU" sz="2000" dirty="0"/>
              <a:t>- Характер спроса (сезонность)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881186" y="712303"/>
            <a:ext cx="8265443" cy="449554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itchFamily="18" charset="0"/>
                <a:ea typeface="+mj-ea"/>
                <a:cs typeface="+mj-cs"/>
              </a:rPr>
              <a:t>Факторы, влияющие на выбор типов посредников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33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705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Oval 6"/>
          <p:cNvSpPr>
            <a:spLocks noChangeArrowheads="1"/>
          </p:cNvSpPr>
          <p:nvPr/>
        </p:nvSpPr>
        <p:spPr bwMode="auto">
          <a:xfrm>
            <a:off x="3621757" y="1879935"/>
            <a:ext cx="4143375" cy="3929063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/>
          </a:p>
        </p:txBody>
      </p:sp>
      <p:sp>
        <p:nvSpPr>
          <p:cNvPr id="149507" name="Text Box 9"/>
          <p:cNvSpPr txBox="1">
            <a:spLocks noChangeArrowheads="1"/>
          </p:cNvSpPr>
          <p:nvPr/>
        </p:nvSpPr>
        <p:spPr bwMode="auto">
          <a:xfrm>
            <a:off x="4159877" y="2479675"/>
            <a:ext cx="3211513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 b="1" dirty="0"/>
              <a:t>Характеристики компании</a:t>
            </a:r>
            <a:endParaRPr lang="ru-RU" altLang="ru-RU" sz="2000" dirty="0"/>
          </a:p>
          <a:p>
            <a:r>
              <a:rPr lang="ru-RU" altLang="ru-RU" sz="2000" dirty="0"/>
              <a:t>- Цели компании</a:t>
            </a:r>
          </a:p>
          <a:p>
            <a:r>
              <a:rPr lang="ru-RU" altLang="ru-RU" sz="2000" dirty="0"/>
              <a:t>- Финансовые возможности компании</a:t>
            </a:r>
          </a:p>
          <a:p>
            <a:r>
              <a:rPr lang="ru-RU" altLang="ru-RU" sz="2000" dirty="0"/>
              <a:t>- Полнота ассортимента</a:t>
            </a:r>
          </a:p>
          <a:p>
            <a:r>
              <a:rPr lang="ru-RU" altLang="ru-RU" sz="2000" dirty="0"/>
              <a:t>- Необходимость и возможность контроля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825040" y="753333"/>
            <a:ext cx="8345653" cy="570141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Факторы, влияющие на выбор типов посредников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34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0403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2293936" y="579165"/>
            <a:ext cx="7290635" cy="708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b="1" dirty="0"/>
              <a:t>Методика  поиска новых  клиентов по отраслям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068638" y="1739901"/>
            <a:ext cx="6851650" cy="455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>
                <a:latin typeface="Arial" charset="0"/>
              </a:rPr>
              <a:t>Анализ отраслевых рынков – возможных потребителей  нашего продукта.</a:t>
            </a:r>
          </a:p>
          <a:p>
            <a:pPr algn="ctr"/>
            <a:r>
              <a:rPr lang="ru-RU" altLang="ru-RU" sz="1200">
                <a:latin typeface="Arial" charset="0"/>
              </a:rPr>
              <a:t>(Выбор целевых – наиболее прибыльных сегментов)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747964" y="2355851"/>
            <a:ext cx="7280275" cy="455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>
                <a:latin typeface="Arial" charset="0"/>
              </a:rPr>
              <a:t>Выход на отраслевого  “пионера” со льготным предложением о сотрудничестве (лучшие условия, чем он имеет на данный момент)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000375" y="2947988"/>
            <a:ext cx="6853238" cy="4556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 b="1">
                <a:latin typeface="Arial" charset="0"/>
              </a:rPr>
              <a:t>Работа по установлению “личных” контактов с отраслевыми лидерами продаж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3000375" y="3576639"/>
            <a:ext cx="6853238" cy="3635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 b="1">
                <a:latin typeface="Arial" charset="0"/>
              </a:rPr>
              <a:t>Имиджевые презентации в отрасли, по целевым регионам</a:t>
            </a: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4802188" y="4060825"/>
            <a:ext cx="3141662" cy="2730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>
                <a:latin typeface="Arial" charset="0"/>
              </a:rPr>
              <a:t>Полный охват отрасли.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267200" y="1192213"/>
            <a:ext cx="4425950" cy="2730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 dirty="0">
                <a:latin typeface="Arial" charset="0"/>
              </a:rPr>
              <a:t>Анализ товарной номенклатуры.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3000376" y="4437063"/>
            <a:ext cx="6996113" cy="4127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200">
                <a:latin typeface="Arial" charset="0"/>
              </a:rPr>
              <a:t>Обработка новой отрасли, следующей по привлекательности за лидером.</a:t>
            </a:r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 flipH="1">
            <a:off x="6350000" y="2208214"/>
            <a:ext cx="1588" cy="1476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4" name="Line 13"/>
          <p:cNvSpPr>
            <a:spLocks noChangeShapeType="1"/>
          </p:cNvSpPr>
          <p:nvPr/>
        </p:nvSpPr>
        <p:spPr bwMode="auto">
          <a:xfrm>
            <a:off x="6350000" y="2805114"/>
            <a:ext cx="0" cy="1428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5" name="Line 14"/>
          <p:cNvSpPr>
            <a:spLocks noChangeShapeType="1"/>
          </p:cNvSpPr>
          <p:nvPr/>
        </p:nvSpPr>
        <p:spPr bwMode="auto">
          <a:xfrm>
            <a:off x="6350000" y="3414714"/>
            <a:ext cx="0" cy="161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6" name="Line 15"/>
          <p:cNvSpPr>
            <a:spLocks noChangeShapeType="1"/>
          </p:cNvSpPr>
          <p:nvPr/>
        </p:nvSpPr>
        <p:spPr bwMode="auto">
          <a:xfrm>
            <a:off x="6350000" y="3952875"/>
            <a:ext cx="0" cy="88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7" name="Line 16"/>
          <p:cNvSpPr>
            <a:spLocks noChangeShapeType="1"/>
          </p:cNvSpPr>
          <p:nvPr/>
        </p:nvSpPr>
        <p:spPr bwMode="auto">
          <a:xfrm>
            <a:off x="6350000" y="4329113"/>
            <a:ext cx="0" cy="1254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8" name="Line 17"/>
          <p:cNvSpPr>
            <a:spLocks noChangeShapeType="1"/>
          </p:cNvSpPr>
          <p:nvPr/>
        </p:nvSpPr>
        <p:spPr bwMode="auto">
          <a:xfrm>
            <a:off x="1951038" y="1809750"/>
            <a:ext cx="1123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9" name="Line 18"/>
          <p:cNvSpPr>
            <a:spLocks noChangeShapeType="1"/>
          </p:cNvSpPr>
          <p:nvPr/>
        </p:nvSpPr>
        <p:spPr bwMode="auto">
          <a:xfrm>
            <a:off x="1951038" y="1809750"/>
            <a:ext cx="0" cy="28892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50" name="Line 19"/>
          <p:cNvSpPr>
            <a:spLocks noChangeShapeType="1"/>
          </p:cNvSpPr>
          <p:nvPr/>
        </p:nvSpPr>
        <p:spPr bwMode="auto">
          <a:xfrm flipH="1">
            <a:off x="1951039" y="4699000"/>
            <a:ext cx="10128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51" name="Line 20"/>
          <p:cNvSpPr>
            <a:spLocks noChangeShapeType="1"/>
          </p:cNvSpPr>
          <p:nvPr/>
        </p:nvSpPr>
        <p:spPr bwMode="auto">
          <a:xfrm flipH="1">
            <a:off x="6294438" y="1468438"/>
            <a:ext cx="0" cy="241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2103438" y="2259013"/>
            <a:ext cx="381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ru-RU" altLang="ru-RU" b="1"/>
              <a:t>Выбор</a:t>
            </a:r>
          </a:p>
        </p:txBody>
      </p:sp>
      <p:graphicFrame>
        <p:nvGraphicFramePr>
          <p:cNvPr id="18434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537001"/>
              </p:ext>
            </p:extLst>
          </p:nvPr>
        </p:nvGraphicFramePr>
        <p:xfrm>
          <a:off x="4177506" y="5088191"/>
          <a:ext cx="4233863" cy="132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881" name="Clip" r:id="rId4" imgW="5162400" imgH="2838240" progId="MS_ClipArt_Gallery.2">
                  <p:embed/>
                </p:oleObj>
              </mc:Choice>
              <mc:Fallback>
                <p:oleObj name="Clip" r:id="rId4" imgW="5162400" imgH="2838240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7506" y="5088191"/>
                        <a:ext cx="4233863" cy="1322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15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 animBg="1" autoUpdateAnimBg="0"/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9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4"/>
          <p:cNvSpPr>
            <a:spLocks noChangeArrowheads="1"/>
          </p:cNvSpPr>
          <p:nvPr/>
        </p:nvSpPr>
        <p:spPr bwMode="auto">
          <a:xfrm>
            <a:off x="1840707" y="497130"/>
            <a:ext cx="8208963" cy="70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b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lnSpc>
                <a:spcPct val="70000"/>
              </a:lnSpc>
            </a:pPr>
            <a:r>
              <a:rPr lang="ru-RU" altLang="ru-RU" b="1" dirty="0"/>
              <a:t>Методика разработки региональной </a:t>
            </a:r>
            <a:br>
              <a:rPr lang="ru-RU" altLang="ru-RU" b="1" dirty="0"/>
            </a:br>
            <a:r>
              <a:rPr lang="ru-RU" altLang="ru-RU" b="1" dirty="0"/>
              <a:t>сбытовой сети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579688" y="1468438"/>
            <a:ext cx="1473200" cy="1111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bIns="36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1.  Проведение рекламы в региональных СМИ. Анализ реакции на рекламу.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4157664" y="1468438"/>
            <a:ext cx="1787525" cy="1111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2. Изучение сбытовых сетей конкурентов. Выявление посредников конкурентов.</a:t>
            </a: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6049963" y="1468438"/>
            <a:ext cx="1789112" cy="1111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3. Анализ предложений в региональной рекламе. Выявление посредников.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7943850" y="1468438"/>
            <a:ext cx="1892300" cy="11112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4. Работа на региональных оптовых выставках и ярмарках. Заключение протоколов о намерениях.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2579689" y="3135313"/>
            <a:ext cx="1893887" cy="1250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6. Установление контактов с потенциальными посредниками с целью получения информации</a:t>
            </a:r>
            <a:r>
              <a:rPr lang="ru-RU" altLang="ru-RU" sz="1000">
                <a:latin typeface="Arial" charset="0"/>
              </a:rPr>
              <a:t>.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5103814" y="3135314"/>
            <a:ext cx="1787525" cy="1000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200" b="1">
              <a:latin typeface="Arial" charset="0"/>
            </a:endParaRPr>
          </a:p>
          <a:p>
            <a:r>
              <a:rPr lang="ru-RU" altLang="ru-RU" sz="1200" b="1">
                <a:latin typeface="Arial" charset="0"/>
              </a:rPr>
              <a:t>5. Формирование БД “Посредник”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7523164" y="3135314"/>
            <a:ext cx="1787525" cy="9731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7. Разработка типового договора. Разработка матрицы скидок.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579689" y="4973639"/>
            <a:ext cx="1577975" cy="8334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100">
                <a:latin typeface="Arial" charset="0"/>
              </a:rPr>
              <a:t>8. Отбор посредников (по методике оценки посредников).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4367213" y="4941889"/>
            <a:ext cx="1789112" cy="1000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9. Заключение краткосрочных договоров на посреднические услуги</a:t>
            </a:r>
            <a:r>
              <a:rPr lang="ru-RU" altLang="ru-RU" sz="1000">
                <a:latin typeface="Arial" charset="0"/>
              </a:rPr>
              <a:t>.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6470651" y="4941888"/>
            <a:ext cx="1789113" cy="10223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endParaRPr lang="ru-RU" altLang="ru-RU" sz="1000">
              <a:latin typeface="Arial" charset="0"/>
            </a:endParaRPr>
          </a:p>
          <a:p>
            <a:pPr algn="ctr"/>
            <a:r>
              <a:rPr lang="ru-RU" altLang="ru-RU" sz="1100">
                <a:latin typeface="Arial" charset="0"/>
              </a:rPr>
              <a:t>10. Пробные поставки. Дополнительный отбор (по методике оценки посредников).</a:t>
            </a: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8447089" y="4973638"/>
            <a:ext cx="1577975" cy="990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100">
                <a:latin typeface="Arial" charset="0"/>
              </a:rPr>
              <a:t>11. Заключение долгосрочных договоров и работа на постоянной основе.</a:t>
            </a:r>
            <a:endParaRPr lang="ru-RU" altLang="ru-RU" sz="1000">
              <a:latin typeface="Arial" charset="0"/>
            </a:endParaRPr>
          </a:p>
        </p:txBody>
      </p:sp>
      <p:sp>
        <p:nvSpPr>
          <p:cNvPr id="154638" name="Line 16"/>
          <p:cNvSpPr>
            <a:spLocks noChangeShapeType="1"/>
          </p:cNvSpPr>
          <p:nvPr/>
        </p:nvSpPr>
        <p:spPr bwMode="auto">
          <a:xfrm>
            <a:off x="3316289" y="2719388"/>
            <a:ext cx="56784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39" name="Line 17"/>
          <p:cNvSpPr>
            <a:spLocks noChangeShapeType="1"/>
          </p:cNvSpPr>
          <p:nvPr/>
        </p:nvSpPr>
        <p:spPr bwMode="auto">
          <a:xfrm>
            <a:off x="3316288" y="2579688"/>
            <a:ext cx="0" cy="1397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0" name="Line 18"/>
          <p:cNvSpPr>
            <a:spLocks noChangeShapeType="1"/>
          </p:cNvSpPr>
          <p:nvPr/>
        </p:nvSpPr>
        <p:spPr bwMode="auto">
          <a:xfrm>
            <a:off x="5103813" y="2579688"/>
            <a:ext cx="0" cy="1397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1" name="Line 19"/>
          <p:cNvSpPr>
            <a:spLocks noChangeShapeType="1"/>
          </p:cNvSpPr>
          <p:nvPr/>
        </p:nvSpPr>
        <p:spPr bwMode="auto">
          <a:xfrm>
            <a:off x="6997700" y="2579688"/>
            <a:ext cx="0" cy="1397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2" name="Line 20"/>
          <p:cNvSpPr>
            <a:spLocks noChangeShapeType="1"/>
          </p:cNvSpPr>
          <p:nvPr/>
        </p:nvSpPr>
        <p:spPr bwMode="auto">
          <a:xfrm>
            <a:off x="8994775" y="2579688"/>
            <a:ext cx="0" cy="1397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3" name="Line 21"/>
          <p:cNvSpPr>
            <a:spLocks noChangeShapeType="1"/>
          </p:cNvSpPr>
          <p:nvPr/>
        </p:nvSpPr>
        <p:spPr bwMode="auto">
          <a:xfrm>
            <a:off x="5945188" y="2719389"/>
            <a:ext cx="0" cy="415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4" name="Line 22"/>
          <p:cNvSpPr>
            <a:spLocks noChangeShapeType="1"/>
          </p:cNvSpPr>
          <p:nvPr/>
        </p:nvSpPr>
        <p:spPr bwMode="auto">
          <a:xfrm>
            <a:off x="4473575" y="3275013"/>
            <a:ext cx="6302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5" name="Line 23"/>
          <p:cNvSpPr>
            <a:spLocks noChangeShapeType="1"/>
          </p:cNvSpPr>
          <p:nvPr/>
        </p:nvSpPr>
        <p:spPr bwMode="auto">
          <a:xfrm flipH="1">
            <a:off x="4473575" y="3690938"/>
            <a:ext cx="6302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6" name="Line 24"/>
          <p:cNvSpPr>
            <a:spLocks noChangeShapeType="1"/>
          </p:cNvSpPr>
          <p:nvPr/>
        </p:nvSpPr>
        <p:spPr bwMode="auto">
          <a:xfrm>
            <a:off x="3421063" y="4386264"/>
            <a:ext cx="0" cy="5556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7" name="Line 25"/>
          <p:cNvSpPr>
            <a:spLocks noChangeShapeType="1"/>
          </p:cNvSpPr>
          <p:nvPr/>
        </p:nvSpPr>
        <p:spPr bwMode="auto">
          <a:xfrm>
            <a:off x="5419725" y="4108451"/>
            <a:ext cx="0" cy="4175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8" name="Line 26"/>
          <p:cNvSpPr>
            <a:spLocks noChangeShapeType="1"/>
          </p:cNvSpPr>
          <p:nvPr/>
        </p:nvSpPr>
        <p:spPr bwMode="auto">
          <a:xfrm flipH="1">
            <a:off x="4052889" y="4525963"/>
            <a:ext cx="13668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49" name="Line 27"/>
          <p:cNvSpPr>
            <a:spLocks noChangeShapeType="1"/>
          </p:cNvSpPr>
          <p:nvPr/>
        </p:nvSpPr>
        <p:spPr bwMode="auto">
          <a:xfrm>
            <a:off x="4052888" y="4525964"/>
            <a:ext cx="0" cy="415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0" name="Line 28"/>
          <p:cNvSpPr>
            <a:spLocks noChangeShapeType="1"/>
          </p:cNvSpPr>
          <p:nvPr/>
        </p:nvSpPr>
        <p:spPr bwMode="auto">
          <a:xfrm>
            <a:off x="4157663" y="5359400"/>
            <a:ext cx="2095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1" name="Line 29"/>
          <p:cNvSpPr>
            <a:spLocks noChangeShapeType="1"/>
          </p:cNvSpPr>
          <p:nvPr/>
        </p:nvSpPr>
        <p:spPr bwMode="auto">
          <a:xfrm>
            <a:off x="6156326" y="5359400"/>
            <a:ext cx="31432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2" name="Line 30"/>
          <p:cNvSpPr>
            <a:spLocks noChangeShapeType="1"/>
          </p:cNvSpPr>
          <p:nvPr/>
        </p:nvSpPr>
        <p:spPr bwMode="auto">
          <a:xfrm>
            <a:off x="8259763" y="5359400"/>
            <a:ext cx="2095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3" name="Line 31"/>
          <p:cNvSpPr>
            <a:spLocks noChangeShapeType="1"/>
          </p:cNvSpPr>
          <p:nvPr/>
        </p:nvSpPr>
        <p:spPr bwMode="auto">
          <a:xfrm>
            <a:off x="8259763" y="4108451"/>
            <a:ext cx="0" cy="5556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4" name="Line 32"/>
          <p:cNvSpPr>
            <a:spLocks noChangeShapeType="1"/>
          </p:cNvSpPr>
          <p:nvPr/>
        </p:nvSpPr>
        <p:spPr bwMode="auto">
          <a:xfrm flipH="1">
            <a:off x="5524501" y="4664075"/>
            <a:ext cx="2735263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4655" name="Line 33"/>
          <p:cNvSpPr>
            <a:spLocks noChangeShapeType="1"/>
          </p:cNvSpPr>
          <p:nvPr/>
        </p:nvSpPr>
        <p:spPr bwMode="auto">
          <a:xfrm>
            <a:off x="5524500" y="4664076"/>
            <a:ext cx="0" cy="2778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36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42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  <p:bldP spid="4" grpId="0" animBg="1" autoUpdateAnimBg="0"/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  <p:bldP spid="13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Прямоугольник 1"/>
          <p:cNvSpPr>
            <a:spLocks noChangeArrowheads="1"/>
          </p:cNvSpPr>
          <p:nvPr/>
        </p:nvSpPr>
        <p:spPr bwMode="auto">
          <a:xfrm>
            <a:off x="2342148" y="681390"/>
            <a:ext cx="67537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/>
              <a:t>Основные каналы </a:t>
            </a:r>
            <a:r>
              <a:rPr lang="ru-RU" altLang="ru-RU" b="1" dirty="0" smtClean="0"/>
              <a:t>продаж новых </a:t>
            </a:r>
            <a:r>
              <a:rPr lang="ru-RU" altLang="ru-RU" b="1" dirty="0"/>
              <a:t>технологий</a:t>
            </a:r>
          </a:p>
        </p:txBody>
      </p:sp>
      <p:pic>
        <p:nvPicPr>
          <p:cNvPr id="161795" name="Объект 1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24" t="-8775" r="-8144" b="-62541"/>
          <a:stretch>
            <a:fillRect/>
          </a:stretch>
        </p:blipFill>
        <p:spPr bwMode="auto">
          <a:xfrm>
            <a:off x="3248526" y="1628273"/>
            <a:ext cx="7363327" cy="439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37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027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118561" y="642939"/>
            <a:ext cx="7448550" cy="10001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4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Российские реалии построения отношений с дилерами, дистрибуторами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886453" y="1497433"/>
            <a:ext cx="2503319" cy="1396915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Плюсы: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Быстрота</a:t>
            </a:r>
            <a:endParaRPr lang="ru-RU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Гибкость</a:t>
            </a:r>
            <a:endParaRPr lang="ru-RU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Оперативность</a:t>
            </a:r>
            <a:r>
              <a:rPr lang="ru-RU" kern="0" dirty="0">
                <a:latin typeface="+mj-lt"/>
              </a:rPr>
              <a:t> 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ru-RU" kern="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38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34954" y="2991852"/>
            <a:ext cx="6469481" cy="330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ru-RU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Минусы: 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</a:t>
            </a:r>
            <a:r>
              <a:rPr lang="ru-RU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конкуренция среди производителей: необходимо предпринять шаги, чтобы ваш товар был включен в ассортимент и стал стержнем бизнеса дистрибьютора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Зависимость </a:t>
            </a:r>
            <a:r>
              <a:rPr lang="ru-RU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человеческого фактора («жирных котов») – уходят сильные менеджеры или крупные дилеры отказываются работать – проваливается значительная доля продаж.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Слив» продукции по регионам:  при невыполнимом плане продаж товар «сливается» по низким ценам в соседний регион, подрывая бизнес других дистрибьюторов</a:t>
            </a:r>
          </a:p>
        </p:txBody>
      </p:sp>
    </p:spTree>
    <p:extLst>
      <p:ext uri="{BB962C8B-B14F-4D97-AF65-F5344CB8AC3E}">
        <p14:creationId xmlns:p14="http://schemas.microsoft.com/office/powerpoint/2010/main" val="21230613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0825" y="793586"/>
            <a:ext cx="7215188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2400" b="1" kern="0" dirty="0">
                <a:latin typeface="Times New Roman" pitchFamily="18" charset="0"/>
              </a:rPr>
              <a:t>Распространенные ошибки </a:t>
            </a:r>
            <a:r>
              <a:rPr lang="ru-RU" sz="2400" b="1" kern="0" dirty="0" smtClean="0">
                <a:latin typeface="Times New Roman" pitchFamily="18" charset="0"/>
              </a:rPr>
              <a:t>компаний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ru-RU" sz="2400" b="1" kern="0" dirty="0" smtClean="0">
                <a:latin typeface="Times New Roman" pitchFamily="18" charset="0"/>
              </a:rPr>
              <a:t>в </a:t>
            </a:r>
            <a:r>
              <a:rPr lang="ru-RU" sz="2400" b="1" kern="0" dirty="0">
                <a:latin typeface="Times New Roman" pitchFamily="18" charset="0"/>
              </a:rPr>
              <a:t>оценке ситуации: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ru-RU" b="1" kern="0" dirty="0"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ru-RU" b="1" kern="0" dirty="0"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itchFamily="18" charset="0"/>
              </a:rPr>
              <a:t>Неадекватно оценили возможности рынка (не проводили исследования). 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itchFamily="18" charset="0"/>
              </a:rPr>
              <a:t>Не учли нормативно – правовых особенностей рынка. 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Times New Roman" pitchFamily="18" charset="0"/>
              </a:rPr>
              <a:t>Дистрибьютор создает и продвигает собственные бренды или занимается смежным бизнесом, например, созданием собственной розничной сети.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39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8928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024188" y="522692"/>
            <a:ext cx="5429250" cy="10001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2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МАРКЕТИНГОВЫЕ ФУНКЦИИ ЦЕНЫ</a:t>
            </a:r>
          </a:p>
        </p:txBody>
      </p:sp>
      <p:sp>
        <p:nvSpPr>
          <p:cNvPr id="3" name="AutoShape 4"/>
          <p:cNvSpPr>
            <a:spLocks noChangeArrowheads="1"/>
          </p:cNvSpPr>
          <p:nvPr/>
        </p:nvSpPr>
        <p:spPr bwMode="auto">
          <a:xfrm>
            <a:off x="1666876" y="1616075"/>
            <a:ext cx="8748713" cy="1214438"/>
          </a:xfrm>
          <a:prstGeom prst="parallelogram">
            <a:avLst>
              <a:gd name="adj" fmla="val 57498"/>
            </a:avLst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 marL="446088" indent="-265113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/>
              <a:t>1. Цена определяет уровень спроса, объем продаж  и долю на рынке. </a:t>
            </a: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1666876" y="3128964"/>
            <a:ext cx="8748713" cy="1214437"/>
          </a:xfrm>
          <a:prstGeom prst="parallelogram">
            <a:avLst>
              <a:gd name="adj" fmla="val 57498"/>
            </a:avLst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 marL="446088" indent="-265113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dirty="0"/>
              <a:t>2. Цена формирует общее восприятие товара и его позиционирование в глазах покупателей </a:t>
            </a: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>
            <a:off x="1666876" y="4643439"/>
            <a:ext cx="8748713" cy="1214437"/>
          </a:xfrm>
          <a:prstGeom prst="parallelogram">
            <a:avLst>
              <a:gd name="adj" fmla="val 57498"/>
            </a:avLst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 marL="446088" indent="-265113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/>
              <a:t>3. Цена служит для потребителя и продавца базой для сравнения с аналогами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40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5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112542" y="577168"/>
            <a:ext cx="7536781" cy="121443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20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ОСНОВНЫЕ ЭЛЕМЕНТЫ И ЭТАПЫ ПРОЦЕССА РАЗРАБОТКИ ЦЕНОВОЙ СТРАТЕГИИ</a:t>
            </a:r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2000250" y="2005014"/>
            <a:ext cx="2592388" cy="496887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600" b="1"/>
              <a:t>Оценка затрат</a:t>
            </a: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2000250" y="2652714"/>
            <a:ext cx="2592388" cy="496887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600" b="1"/>
              <a:t>Определение финансовых целей предприятия</a:t>
            </a: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2000250" y="3300414"/>
            <a:ext cx="2592388" cy="496887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600" b="1"/>
              <a:t>Сегментация рынка , выбор целевого сегмента</a:t>
            </a: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000250" y="3949700"/>
            <a:ext cx="2592388" cy="496888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600" b="1"/>
              <a:t>Разработка стратегии маркетинга</a:t>
            </a: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2000250" y="4597400"/>
            <a:ext cx="2592388" cy="496888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600" b="1"/>
              <a:t>Анализ конкуренции</a:t>
            </a: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5256213" y="2141538"/>
            <a:ext cx="2144712" cy="792162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 b="1"/>
              <a:t>Финансовый анализ (расчет себестоимости и  точки безубыточности)</a:t>
            </a: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5256213" y="3149601"/>
            <a:ext cx="2144712" cy="792163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 b="1"/>
              <a:t>Определение эластичности и прогнозирование спроса  на целевом рынке</a:t>
            </a: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256213" y="4229101"/>
            <a:ext cx="2144712" cy="792163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 b="1"/>
              <a:t>Анализ цен конкурентов и прогнозирование их  ценовых реакций</a:t>
            </a: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5256213" y="5165725"/>
            <a:ext cx="2144712" cy="647700"/>
          </a:xfrm>
          <a:prstGeom prst="rect">
            <a:avLst/>
          </a:prstGeom>
          <a:gradFill rotWithShape="1">
            <a:gsLst>
              <a:gs pos="0">
                <a:srgbClr val="496A8D">
                  <a:alpha val="60001"/>
                </a:srgbClr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lIns="90000" tIns="18000" rIns="18000" bIns="18000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 b="1"/>
              <a:t>Оценка влияния государственного регулирования цен</a:t>
            </a:r>
          </a:p>
        </p:txBody>
      </p:sp>
      <p:sp>
        <p:nvSpPr>
          <p:cNvPr id="12" name="AutoShape 29"/>
          <p:cNvSpPr>
            <a:spLocks noChangeArrowheads="1"/>
          </p:cNvSpPr>
          <p:nvPr/>
        </p:nvSpPr>
        <p:spPr bwMode="auto">
          <a:xfrm>
            <a:off x="8050213" y="3363914"/>
            <a:ext cx="2159000" cy="1296987"/>
          </a:xfrm>
          <a:prstGeom prst="roundRect">
            <a:avLst>
              <a:gd name="adj" fmla="val 22935"/>
            </a:avLst>
          </a:prstGeom>
          <a:solidFill>
            <a:srgbClr val="496A8D"/>
          </a:solidFill>
          <a:ln w="19050">
            <a:solidFill>
              <a:schemeClr val="bg2"/>
            </a:solidFill>
            <a:round/>
            <a:headEnd/>
            <a:tailEnd/>
          </a:ln>
          <a:effectLst>
            <a:outerShdw blurRad="63500" dist="38099" dir="2700000" algn="ctr" rotWithShape="0">
              <a:schemeClr val="bg2">
                <a:alpha val="50000"/>
              </a:schemeClr>
            </a:outerShdw>
          </a:effectLst>
        </p:spPr>
        <p:txBody>
          <a:bodyPr lIns="54000" tIns="0" rIns="0" bIns="0" anchor="ctr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sz="1600" b="1">
                <a:solidFill>
                  <a:schemeClr val="bg1"/>
                </a:solidFill>
              </a:rPr>
              <a:t>Выбор  ценовой стратегии,  подхода к ценообразованию и методов ценообразования</a:t>
            </a:r>
          </a:p>
        </p:txBody>
      </p:sp>
      <p:grpSp>
        <p:nvGrpSpPr>
          <p:cNvPr id="13" name="Group 57"/>
          <p:cNvGrpSpPr>
            <a:grpSpLocks/>
          </p:cNvGrpSpPr>
          <p:nvPr/>
        </p:nvGrpSpPr>
        <p:grpSpPr bwMode="auto">
          <a:xfrm>
            <a:off x="4592638" y="2212975"/>
            <a:ext cx="647700" cy="655638"/>
            <a:chOff x="1973" y="1792"/>
            <a:chExt cx="408" cy="413"/>
          </a:xfrm>
        </p:grpSpPr>
        <p:sp>
          <p:nvSpPr>
            <p:cNvPr id="171040" name="Line 32"/>
            <p:cNvSpPr>
              <a:spLocks noChangeShapeType="1"/>
            </p:cNvSpPr>
            <p:nvPr/>
          </p:nvSpPr>
          <p:spPr bwMode="auto">
            <a:xfrm>
              <a:off x="2154" y="1974"/>
              <a:ext cx="227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41" name="Line 33"/>
            <p:cNvSpPr>
              <a:spLocks noChangeShapeType="1"/>
            </p:cNvSpPr>
            <p:nvPr/>
          </p:nvSpPr>
          <p:spPr bwMode="auto">
            <a:xfrm>
              <a:off x="1973" y="1792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42" name="Line 34"/>
            <p:cNvSpPr>
              <a:spLocks noChangeShapeType="1"/>
            </p:cNvSpPr>
            <p:nvPr/>
          </p:nvSpPr>
          <p:spPr bwMode="auto">
            <a:xfrm>
              <a:off x="1973" y="2200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43" name="Line 35"/>
            <p:cNvSpPr>
              <a:spLocks noChangeShapeType="1"/>
            </p:cNvSpPr>
            <p:nvPr/>
          </p:nvSpPr>
          <p:spPr bwMode="auto">
            <a:xfrm>
              <a:off x="2154" y="1792"/>
              <a:ext cx="0" cy="413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</p:grpSp>
      <p:sp>
        <p:nvSpPr>
          <p:cNvPr id="18" name="AutoShape 37"/>
          <p:cNvSpPr>
            <a:spLocks noChangeArrowheads="1"/>
          </p:cNvSpPr>
          <p:nvPr/>
        </p:nvSpPr>
        <p:spPr bwMode="auto">
          <a:xfrm>
            <a:off x="1857376" y="1428751"/>
            <a:ext cx="2879725" cy="4537075"/>
          </a:xfrm>
          <a:prstGeom prst="roundRect">
            <a:avLst>
              <a:gd name="adj" fmla="val 6505"/>
            </a:avLst>
          </a:prstGeom>
          <a:noFill/>
          <a:ln w="1905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18000" rIns="18000" bIns="18000"/>
          <a:lstStyle>
            <a:lvl1pPr marL="177800" indent="-1778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/>
              <a:t>1. Сбор и анализ исходной информации</a:t>
            </a:r>
          </a:p>
        </p:txBody>
      </p:sp>
      <p:grpSp>
        <p:nvGrpSpPr>
          <p:cNvPr id="14" name="Group 58"/>
          <p:cNvGrpSpPr>
            <a:grpSpLocks/>
          </p:cNvGrpSpPr>
          <p:nvPr/>
        </p:nvGrpSpPr>
        <p:grpSpPr bwMode="auto">
          <a:xfrm>
            <a:off x="4592638" y="3509963"/>
            <a:ext cx="647700" cy="654050"/>
            <a:chOff x="1973" y="2609"/>
            <a:chExt cx="408" cy="412"/>
          </a:xfrm>
        </p:grpSpPr>
        <p:sp>
          <p:nvSpPr>
            <p:cNvPr id="171036" name="Line 38"/>
            <p:cNvSpPr>
              <a:spLocks noChangeShapeType="1"/>
            </p:cNvSpPr>
            <p:nvPr/>
          </p:nvSpPr>
          <p:spPr bwMode="auto">
            <a:xfrm>
              <a:off x="2154" y="2790"/>
              <a:ext cx="227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7" name="Line 39"/>
            <p:cNvSpPr>
              <a:spLocks noChangeShapeType="1"/>
            </p:cNvSpPr>
            <p:nvPr/>
          </p:nvSpPr>
          <p:spPr bwMode="auto">
            <a:xfrm>
              <a:off x="1973" y="2609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8" name="Line 40"/>
            <p:cNvSpPr>
              <a:spLocks noChangeShapeType="1"/>
            </p:cNvSpPr>
            <p:nvPr/>
          </p:nvSpPr>
          <p:spPr bwMode="auto">
            <a:xfrm>
              <a:off x="1973" y="3017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9" name="Line 41"/>
            <p:cNvSpPr>
              <a:spLocks noChangeShapeType="1"/>
            </p:cNvSpPr>
            <p:nvPr/>
          </p:nvSpPr>
          <p:spPr bwMode="auto">
            <a:xfrm>
              <a:off x="2154" y="2609"/>
              <a:ext cx="0" cy="412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</p:grpSp>
      <p:sp>
        <p:nvSpPr>
          <p:cNvPr id="24" name="Line 42"/>
          <p:cNvSpPr>
            <a:spLocks noChangeShapeType="1"/>
          </p:cNvSpPr>
          <p:nvPr/>
        </p:nvSpPr>
        <p:spPr bwMode="auto">
          <a:xfrm>
            <a:off x="4592638" y="4805363"/>
            <a:ext cx="647700" cy="0"/>
          </a:xfrm>
          <a:prstGeom prst="line">
            <a:avLst/>
          </a:prstGeom>
          <a:noFill/>
          <a:ln w="28575">
            <a:solidFill>
              <a:srgbClr val="003366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ot="10800000" vert="eaVert" wrap="none" lIns="0" tIns="0" rIns="0" bIns="0" anchor="ctr"/>
          <a:lstStyle/>
          <a:p>
            <a:endParaRPr lang="ru-RU"/>
          </a:p>
        </p:txBody>
      </p:sp>
      <p:grpSp>
        <p:nvGrpSpPr>
          <p:cNvPr id="15" name="Group 59"/>
          <p:cNvGrpSpPr>
            <a:grpSpLocks/>
          </p:cNvGrpSpPr>
          <p:nvPr/>
        </p:nvGrpSpPr>
        <p:grpSpPr bwMode="auto">
          <a:xfrm>
            <a:off x="7400925" y="2500314"/>
            <a:ext cx="647700" cy="3025775"/>
            <a:chOff x="3742" y="1973"/>
            <a:chExt cx="408" cy="1906"/>
          </a:xfrm>
        </p:grpSpPr>
        <p:sp>
          <p:nvSpPr>
            <p:cNvPr id="171028" name="Line 47"/>
            <p:cNvSpPr>
              <a:spLocks noChangeShapeType="1"/>
            </p:cNvSpPr>
            <p:nvPr/>
          </p:nvSpPr>
          <p:spPr bwMode="auto">
            <a:xfrm>
              <a:off x="3923" y="2836"/>
              <a:ext cx="227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29" name="Line 48"/>
            <p:cNvSpPr>
              <a:spLocks noChangeShapeType="1"/>
            </p:cNvSpPr>
            <p:nvPr/>
          </p:nvSpPr>
          <p:spPr bwMode="auto">
            <a:xfrm>
              <a:off x="3742" y="1973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0" name="Line 49"/>
            <p:cNvSpPr>
              <a:spLocks noChangeShapeType="1"/>
            </p:cNvSpPr>
            <p:nvPr/>
          </p:nvSpPr>
          <p:spPr bwMode="auto">
            <a:xfrm>
              <a:off x="3742" y="2609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1" name="Line 50"/>
            <p:cNvSpPr>
              <a:spLocks noChangeShapeType="1"/>
            </p:cNvSpPr>
            <p:nvPr/>
          </p:nvSpPr>
          <p:spPr bwMode="auto">
            <a:xfrm>
              <a:off x="3923" y="1973"/>
              <a:ext cx="0" cy="1906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2" name="Line 51"/>
            <p:cNvSpPr>
              <a:spLocks noChangeShapeType="1"/>
            </p:cNvSpPr>
            <p:nvPr/>
          </p:nvSpPr>
          <p:spPr bwMode="auto">
            <a:xfrm>
              <a:off x="3742" y="3289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3" name="Line 52"/>
            <p:cNvSpPr>
              <a:spLocks noChangeShapeType="1"/>
            </p:cNvSpPr>
            <p:nvPr/>
          </p:nvSpPr>
          <p:spPr bwMode="auto">
            <a:xfrm>
              <a:off x="3742" y="3879"/>
              <a:ext cx="181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none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4" name="Line 53"/>
            <p:cNvSpPr>
              <a:spLocks noChangeShapeType="1"/>
            </p:cNvSpPr>
            <p:nvPr/>
          </p:nvSpPr>
          <p:spPr bwMode="auto">
            <a:xfrm>
              <a:off x="3923" y="2926"/>
              <a:ext cx="227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  <p:sp>
          <p:nvSpPr>
            <p:cNvPr id="171035" name="Line 54"/>
            <p:cNvSpPr>
              <a:spLocks noChangeShapeType="1"/>
            </p:cNvSpPr>
            <p:nvPr/>
          </p:nvSpPr>
          <p:spPr bwMode="auto">
            <a:xfrm>
              <a:off x="3923" y="3017"/>
              <a:ext cx="227" cy="0"/>
            </a:xfrm>
            <a:prstGeom prst="line">
              <a:avLst/>
            </a:prstGeom>
            <a:noFill/>
            <a:ln w="28575">
              <a:solidFill>
                <a:srgbClr val="003366"/>
              </a:solidFill>
              <a:round/>
              <a:headEnd/>
              <a:tailEnd type="stealth" w="med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rot="10800000" vert="eaVert" wrap="none" lIns="0" tIns="0" rIns="0" bIns="0" anchor="ctr"/>
            <a:lstStyle/>
            <a:p>
              <a:endParaRPr lang="ru-RU"/>
            </a:p>
          </p:txBody>
        </p:sp>
      </p:grpSp>
      <p:sp>
        <p:nvSpPr>
          <p:cNvPr id="34" name="AutoShape 55"/>
          <p:cNvSpPr>
            <a:spLocks noChangeArrowheads="1"/>
          </p:cNvSpPr>
          <p:nvPr/>
        </p:nvSpPr>
        <p:spPr bwMode="auto">
          <a:xfrm>
            <a:off x="5024438" y="1428751"/>
            <a:ext cx="2520950" cy="4537075"/>
          </a:xfrm>
          <a:prstGeom prst="roundRect">
            <a:avLst>
              <a:gd name="adj" fmla="val 6505"/>
            </a:avLst>
          </a:prstGeom>
          <a:noFill/>
          <a:ln w="1905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18000" rIns="18000" bIns="18000"/>
          <a:lstStyle>
            <a:lvl1pPr marL="177800" indent="-1778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/>
              <a:t>2. Стратегический маркетинг</a:t>
            </a:r>
          </a:p>
        </p:txBody>
      </p:sp>
      <p:sp>
        <p:nvSpPr>
          <p:cNvPr id="35" name="AutoShape 56"/>
          <p:cNvSpPr>
            <a:spLocks noChangeArrowheads="1"/>
          </p:cNvSpPr>
          <p:nvPr/>
        </p:nvSpPr>
        <p:spPr bwMode="auto">
          <a:xfrm>
            <a:off x="7832725" y="1428751"/>
            <a:ext cx="2520950" cy="4537075"/>
          </a:xfrm>
          <a:prstGeom prst="roundRect">
            <a:avLst>
              <a:gd name="adj" fmla="val 6505"/>
            </a:avLst>
          </a:prstGeom>
          <a:noFill/>
          <a:ln w="1905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00" tIns="18000" rIns="18000" bIns="18000"/>
          <a:lstStyle>
            <a:lvl1pPr marL="177800" indent="-177800"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lnSpc>
                <a:spcPct val="85000"/>
              </a:lnSpc>
              <a:buFont typeface="Wingdings" charset="2"/>
              <a:buNone/>
            </a:pPr>
            <a:r>
              <a:rPr lang="ru-RU" altLang="ru-RU" sz="1400"/>
              <a:t>3. Формирование ценовой стратегии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41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44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8" grpId="0" animBg="1"/>
      <p:bldP spid="24" grpId="0" animBg="1"/>
      <p:bldP spid="34" grpId="0" animBg="1"/>
      <p:bldP spid="3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/>
          <p:cNvSpPr txBox="1">
            <a:spLocks noChangeArrowheads="1"/>
          </p:cNvSpPr>
          <p:nvPr/>
        </p:nvSpPr>
        <p:spPr bwMode="auto">
          <a:xfrm>
            <a:off x="3071813" y="1828049"/>
            <a:ext cx="6218237" cy="406265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Постановка задач ценообразования;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Определение спроса;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Оценка издержек производства;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Проведение анализа цен и товаров конкурентов;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Выбор метода установления цен;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Определение окончательной цены и правил ее будущих изменений. </a:t>
            </a:r>
          </a:p>
          <a:p>
            <a:pPr>
              <a:defRPr/>
            </a:pPr>
            <a:endParaRPr lang="ru-RU" dirty="0">
              <a:solidFill>
                <a:schemeClr val="accent4"/>
              </a:solidFill>
              <a:latin typeface="+mj-lt"/>
            </a:endParaRPr>
          </a:p>
        </p:txBody>
      </p:sp>
      <p:sp>
        <p:nvSpPr>
          <p:cNvPr id="172035" name="Text Box 5"/>
          <p:cNvSpPr txBox="1">
            <a:spLocks noChangeArrowheads="1"/>
          </p:cNvSpPr>
          <p:nvPr/>
        </p:nvSpPr>
        <p:spPr bwMode="auto">
          <a:xfrm>
            <a:off x="2631325" y="598070"/>
            <a:ext cx="60795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/>
              <a:t>Ценовая </a:t>
            </a:r>
            <a:r>
              <a:rPr lang="ru-RU" altLang="ru-RU" b="1" dirty="0" smtClean="0"/>
              <a:t>политика:</a:t>
            </a:r>
          </a:p>
          <a:p>
            <a:pPr algn="ctr"/>
            <a:r>
              <a:rPr lang="ru-RU" altLang="ru-RU" b="1" dirty="0" smtClean="0"/>
              <a:t>этапы </a:t>
            </a:r>
            <a:r>
              <a:rPr lang="ru-RU" altLang="ru-RU" b="1" dirty="0"/>
              <a:t>формирования рыночных цен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42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254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66825" y="1664118"/>
            <a:ext cx="6045617" cy="333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buSzPts val="2200"/>
              <a:buFont typeface="Monotype Sorts" charset="2"/>
              <a:buNone/>
            </a:pPr>
            <a:r>
              <a:rPr lang="ru-RU" alt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Быстрое </a:t>
            </a:r>
            <a:r>
              <a:rPr lang="ru-RU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“снятие сливок”</a:t>
            </a:r>
            <a:endParaRPr lang="ru-RU" alt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Целесообразно:</a:t>
            </a:r>
            <a:endParaRPr lang="ru-RU" alt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Потребители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своей массе не осведомлены о продукции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Рынку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нужен продукт и он готов платить за него высокую цену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готова к потенциальной конкуренции и желает играть на преимуществе торговой марки.</a:t>
            </a: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2455780" y="497131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ценообразования для новых товаров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43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676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Прямоугольник 1"/>
          <p:cNvSpPr>
            <a:spLocks noChangeArrowheads="1"/>
          </p:cNvSpPr>
          <p:nvPr/>
        </p:nvSpPr>
        <p:spPr bwMode="auto">
          <a:xfrm>
            <a:off x="3452813" y="1785939"/>
            <a:ext cx="621506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>
              <a:buSzPts val="2200"/>
              <a:buFont typeface="Monotype Sorts" charset="2"/>
              <a:buNone/>
            </a:pPr>
            <a:r>
              <a:rPr lang="ru-RU" alt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Медленное </a:t>
            </a:r>
            <a:r>
              <a:rPr lang="ru-RU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“снятие сливок”</a:t>
            </a:r>
          </a:p>
          <a:p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Целесообразно:</a:t>
            </a:r>
            <a:endParaRPr lang="ru-RU" alt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Рынок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 в размерах (емкость невелика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родукция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известна большинству Потребителей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окупатели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готовы платить высокую цену;</a:t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онкуренция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незначительна.</a:t>
            </a:r>
          </a:p>
          <a:p>
            <a:r>
              <a:rPr lang="en-US" altLang="ru-RU" b="1" i="1" dirty="0">
                <a:solidFill>
                  <a:srgbClr val="000000"/>
                </a:solidFill>
                <a:latin typeface="Arial" charset="0"/>
              </a:rPr>
              <a:t>   </a:t>
            </a:r>
            <a:endParaRPr lang="ru-RU" altLang="ru-RU" b="1" i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2581275" y="519189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ценообразования для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новых товаров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44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3031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Прямоугольник 1"/>
          <p:cNvSpPr>
            <a:spLocks noChangeArrowheads="1"/>
          </p:cNvSpPr>
          <p:nvPr/>
        </p:nvSpPr>
        <p:spPr bwMode="auto">
          <a:xfrm>
            <a:off x="3238501" y="1643064"/>
            <a:ext cx="677177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Быстрое проникновение</a:t>
            </a:r>
            <a:endParaRPr lang="ru-RU" alt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елика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ёмкость рынка;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ольшинство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покупателей чувствительны к цене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Потребители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 осведомлены о продукции:</a:t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сильна конкуренция;</a:t>
            </a:r>
            <a:b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себестоимость изготовления падает с масштабом производства и опытом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фирмы.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alt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2556461" y="501150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ценообразования для новых товаров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45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3764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Прямоугольник 1"/>
          <p:cNvSpPr>
            <a:spLocks noChangeArrowheads="1"/>
          </p:cNvSpPr>
          <p:nvPr/>
        </p:nvSpPr>
        <p:spPr bwMode="auto">
          <a:xfrm>
            <a:off x="3452813" y="1714501"/>
            <a:ext cx="62865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Медленное проникновение</a:t>
            </a:r>
          </a:p>
          <a:p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ольшой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рынок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орошая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информированность о продукте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увствительность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цене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редний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конкуренции.</a:t>
            </a:r>
            <a:endParaRPr lang="ru-RU" alt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2492293" y="497131"/>
            <a:ext cx="708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ценообразования для новых товаров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46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729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210275"/>
              </p:ext>
            </p:extLst>
          </p:nvPr>
        </p:nvGraphicFramePr>
        <p:xfrm>
          <a:off x="1774825" y="1573964"/>
          <a:ext cx="8066088" cy="630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649" name="Документ" r:id="rId4" imgW="8277120" imgH="6324480" progId="Word.Document.8">
                  <p:embed/>
                </p:oleObj>
              </mc:Choice>
              <mc:Fallback>
                <p:oleObj name="Документ" r:id="rId4" imgW="8277120" imgH="632448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4825" y="1573964"/>
                        <a:ext cx="8066088" cy="6305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205789" y="684980"/>
            <a:ext cx="7034463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ценообразования для производимых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9829800" y="1219200"/>
            <a:ext cx="0" cy="46482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47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6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7" name="Group 4"/>
          <p:cNvGrpSpPr>
            <a:grpSpLocks noChangeAspect="1"/>
          </p:cNvGrpSpPr>
          <p:nvPr/>
        </p:nvGrpSpPr>
        <p:grpSpPr bwMode="auto">
          <a:xfrm>
            <a:off x="1774825" y="409739"/>
            <a:ext cx="9258300" cy="5319550"/>
            <a:chOff x="4750" y="-1070"/>
            <a:chExt cx="7442" cy="4346"/>
          </a:xfrm>
        </p:grpSpPr>
        <p:sp>
          <p:nvSpPr>
            <p:cNvPr id="21508" name="AutoShape 5"/>
            <p:cNvSpPr>
              <a:spLocks noChangeAspect="1" noChangeArrowheads="1"/>
            </p:cNvSpPr>
            <p:nvPr/>
          </p:nvSpPr>
          <p:spPr bwMode="auto">
            <a:xfrm>
              <a:off x="4750" y="-956"/>
              <a:ext cx="7442" cy="4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1509" name="Rectangle 6"/>
            <p:cNvSpPr>
              <a:spLocks noChangeArrowheads="1"/>
            </p:cNvSpPr>
            <p:nvPr/>
          </p:nvSpPr>
          <p:spPr bwMode="auto">
            <a:xfrm>
              <a:off x="4969" y="-1070"/>
              <a:ext cx="5899" cy="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9313" tIns="44657" rIns="89313" bIns="44657" anchor="b"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Коммуникационная политика фирмы</a:t>
              </a:r>
            </a:p>
          </p:txBody>
        </p:sp>
        <p:sp>
          <p:nvSpPr>
            <p:cNvPr id="21510" name="AutoShape 7"/>
            <p:cNvSpPr>
              <a:spLocks noChangeArrowheads="1"/>
            </p:cNvSpPr>
            <p:nvPr/>
          </p:nvSpPr>
          <p:spPr bwMode="auto">
            <a:xfrm>
              <a:off x="4750" y="-474"/>
              <a:ext cx="6592" cy="1340"/>
            </a:xfrm>
            <a:prstGeom prst="horizontalScroll">
              <a:avLst>
                <a:gd name="adj" fmla="val 125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1511" name="Text Box 8"/>
            <p:cNvSpPr txBox="1">
              <a:spLocks noChangeArrowheads="1"/>
            </p:cNvSpPr>
            <p:nvPr/>
          </p:nvSpPr>
          <p:spPr bwMode="auto">
            <a:xfrm>
              <a:off x="5028" y="-192"/>
              <a:ext cx="6176" cy="7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88697" tIns="44348" rIns="88697" bIns="44348"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300" dirty="0">
                  <a:latin typeface="Arial" charset="0"/>
                </a:rPr>
                <a:t>Коммуникационная политика фирмы – комплекс средств, объединяющий участников, каналы и приемы взаимодействий фирмы, направленный на поддержание и установление взаимоотношений с клиентами в рамках стратегической программы.</a:t>
              </a:r>
              <a:endParaRPr lang="ru-RU" altLang="ru-RU" dirty="0"/>
            </a:p>
          </p:txBody>
        </p:sp>
        <p:sp>
          <p:nvSpPr>
            <p:cNvPr id="21512" name="AutoShape 9"/>
            <p:cNvSpPr>
              <a:spLocks noChangeArrowheads="1"/>
            </p:cNvSpPr>
            <p:nvPr/>
          </p:nvSpPr>
          <p:spPr bwMode="auto">
            <a:xfrm>
              <a:off x="4797" y="984"/>
              <a:ext cx="2891" cy="1763"/>
            </a:xfrm>
            <a:prstGeom prst="flowChartDocumen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1513" name="AutoShape 10"/>
            <p:cNvSpPr>
              <a:spLocks noChangeArrowheads="1"/>
            </p:cNvSpPr>
            <p:nvPr/>
          </p:nvSpPr>
          <p:spPr bwMode="auto">
            <a:xfrm>
              <a:off x="7515" y="749"/>
              <a:ext cx="4392" cy="2527"/>
            </a:xfrm>
            <a:prstGeom prst="verticalScroll">
              <a:avLst>
                <a:gd name="adj" fmla="val 125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endParaRPr lang="ru-RU" altLang="ru-RU"/>
            </a:p>
          </p:txBody>
        </p:sp>
        <p:sp>
          <p:nvSpPr>
            <p:cNvPr id="21514" name="Text Box 11"/>
            <p:cNvSpPr txBox="1">
              <a:spLocks noChangeArrowheads="1"/>
            </p:cNvSpPr>
            <p:nvPr/>
          </p:nvSpPr>
          <p:spPr bwMode="auto">
            <a:xfrm>
              <a:off x="4797" y="1078"/>
              <a:ext cx="2845" cy="1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8697" tIns="44348" rIns="88697" bIns="44348"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r>
                <a:rPr lang="ru-RU" altLang="ru-RU" sz="1300" u="sng">
                  <a:latin typeface="Arial" charset="0"/>
                </a:rPr>
                <a:t>Цели коммуникационной политики</a:t>
              </a:r>
              <a:r>
                <a:rPr lang="ru-RU" altLang="ru-RU" sz="1300">
                  <a:latin typeface="Arial" charset="0"/>
                </a:rPr>
                <a:t>:</a:t>
              </a:r>
            </a:p>
            <a:p>
              <a:pPr>
                <a:buSzPts val="1400"/>
              </a:pPr>
              <a:r>
                <a:rPr lang="ru-RU" altLang="ru-RU" sz="1300">
                  <a:latin typeface="Arial" charset="0"/>
                </a:rPr>
                <a:t>Обеспечение конкурентной устойчивости фирмы – главная цель;</a:t>
              </a:r>
            </a:p>
            <a:p>
              <a:pPr>
                <a:buSzPts val="1400"/>
              </a:pPr>
              <a:r>
                <a:rPr lang="ru-RU" altLang="ru-RU" sz="1300">
                  <a:latin typeface="Arial" charset="0"/>
                </a:rPr>
                <a:t>Формирование благоприятного имиджа (образа) фирмы;</a:t>
              </a:r>
            </a:p>
            <a:p>
              <a:pPr>
                <a:buSzPts val="1400"/>
              </a:pPr>
              <a:r>
                <a:rPr lang="ru-RU" altLang="ru-RU" sz="1300">
                  <a:latin typeface="Arial" charset="0"/>
                </a:rPr>
                <a:t>Формирование потребностей покупателя;</a:t>
              </a:r>
            </a:p>
            <a:p>
              <a:pPr>
                <a:buSzPts val="1400"/>
              </a:pPr>
              <a:r>
                <a:rPr lang="ru-RU" altLang="ru-RU" sz="1300">
                  <a:latin typeface="Arial" charset="0"/>
                </a:rPr>
                <a:t>Формирование предпочтения к товару фирмы.</a:t>
              </a:r>
              <a:endParaRPr lang="ru-RU" altLang="ru-RU"/>
            </a:p>
          </p:txBody>
        </p:sp>
        <p:graphicFrame>
          <p:nvGraphicFramePr>
            <p:cNvPr id="21506" name="Object 12"/>
            <p:cNvGraphicFramePr>
              <a:graphicFrameLocks noChangeAspect="1"/>
            </p:cNvGraphicFramePr>
            <p:nvPr/>
          </p:nvGraphicFramePr>
          <p:xfrm>
            <a:off x="7919" y="1160"/>
            <a:ext cx="4273" cy="19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47673" name="Документ" r:id="rId5" imgW="5615931" imgH="2478587" progId="Word.Document.8">
                    <p:embed/>
                  </p:oleObj>
                </mc:Choice>
                <mc:Fallback>
                  <p:oleObj name="Документ" r:id="rId5" imgW="5615931" imgH="2478587" progId="Word.Document.8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19" y="1160"/>
                          <a:ext cx="4273" cy="19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66CC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 cap="sq">
                              <a:solidFill>
                                <a:srgbClr val="336699"/>
                              </a:solidFill>
                              <a:miter lim="800000"/>
                              <a:headEnd type="none" w="sm" len="sm"/>
                              <a:tailEnd type="none" w="sm" len="sm"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rgbClr val="000000">
                                    <a:alpha val="74998"/>
                                  </a:srgb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15" name="Text Box 13"/>
            <p:cNvSpPr txBox="1">
              <a:spLocks noChangeArrowheads="1"/>
            </p:cNvSpPr>
            <p:nvPr/>
          </p:nvSpPr>
          <p:spPr bwMode="auto">
            <a:xfrm>
              <a:off x="8175" y="807"/>
              <a:ext cx="3330" cy="211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88697" tIns="44348" rIns="88697" bIns="44348"/>
            <a:lstStyle>
              <a:lvl1pPr>
                <a:defRPr kumimoji="1" sz="2400">
                  <a:solidFill>
                    <a:schemeClr val="tx1"/>
                  </a:solidFill>
                  <a:latin typeface="Times New Roman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imes New Roman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charset="0"/>
                </a:defRPr>
              </a:lvl9pPr>
            </a:lstStyle>
            <a:p>
              <a:pPr algn="ctr"/>
              <a:r>
                <a:rPr lang="ru-RU" altLang="ru-RU" sz="1300" b="1">
                  <a:solidFill>
                    <a:srgbClr val="336699"/>
                  </a:solidFill>
                  <a:latin typeface="Arial" charset="0"/>
                </a:rPr>
                <a:t>Объекты коммуникационной политики</a:t>
              </a:r>
              <a:endParaRPr lang="ru-RU" altLang="ru-RU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48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9728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030705" y="352097"/>
            <a:ext cx="5511716" cy="600092"/>
          </a:xfrm>
          <a:prstGeom prst="rect">
            <a:avLst/>
          </a:prstGeom>
          <a:noFill/>
          <a:ln w="12700" cap="sq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square" tIns="152352" bIns="76176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ru-RU" altLang="ru-RU" b="1" dirty="0">
                <a:ea typeface="Arial" charset="0"/>
                <a:cs typeface="Arial" charset="0"/>
              </a:rPr>
              <a:t>Выбор способов </a:t>
            </a:r>
            <a:r>
              <a:rPr lang="ru-RU" altLang="ru-RU" b="1" dirty="0" smtClean="0">
                <a:ea typeface="Arial" charset="0"/>
                <a:cs typeface="Arial" charset="0"/>
              </a:rPr>
              <a:t>продвижения</a:t>
            </a:r>
            <a:endParaRPr lang="ru-RU" altLang="ru-RU" b="1" dirty="0">
              <a:ea typeface="Times New Roman" charset="0"/>
              <a:cs typeface="Times New Roman" charset="0"/>
            </a:endParaRPr>
          </a:p>
        </p:txBody>
      </p:sp>
      <p:pic>
        <p:nvPicPr>
          <p:cNvPr id="180227" name="Объект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" b="-311"/>
          <a:stretch>
            <a:fillRect/>
          </a:stretch>
        </p:blipFill>
        <p:spPr bwMode="auto">
          <a:xfrm>
            <a:off x="2303295" y="1096880"/>
            <a:ext cx="8001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0228" name="Rectangle 3"/>
          <p:cNvSpPr>
            <a:spLocks noChangeArrowheads="1"/>
          </p:cNvSpPr>
          <p:nvPr/>
        </p:nvSpPr>
        <p:spPr bwMode="auto">
          <a:xfrm>
            <a:off x="1524001" y="5263606"/>
            <a:ext cx="18473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r>
              <a:rPr lang="ru-RU" altLang="ru-RU" sz="2000">
                <a:latin typeface="Arial" charset="0"/>
                <a:ea typeface="Times New Roman" charset="0"/>
                <a:cs typeface="Arial" charset="0"/>
              </a:rPr>
              <a:t/>
            </a:r>
            <a:br>
              <a:rPr lang="ru-RU" altLang="ru-RU" sz="2000">
                <a:latin typeface="Arial" charset="0"/>
                <a:ea typeface="Times New Roman" charset="0"/>
                <a:cs typeface="Arial" charset="0"/>
              </a:rPr>
            </a:br>
            <a:endParaRPr lang="ru-RU" altLang="ru-RU">
              <a:ea typeface="Times New Roman" charset="0"/>
              <a:cs typeface="Arial" charset="0"/>
            </a:endParaRPr>
          </a:p>
        </p:txBody>
      </p:sp>
      <p:sp>
        <p:nvSpPr>
          <p:cNvPr id="180229" name="TextBox 4"/>
          <p:cNvSpPr txBox="1">
            <a:spLocks noChangeArrowheads="1"/>
          </p:cNvSpPr>
          <p:nvPr/>
        </p:nvSpPr>
        <p:spPr bwMode="auto">
          <a:xfrm>
            <a:off x="5453063" y="5143501"/>
            <a:ext cx="571500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/>
            <a:r>
              <a:rPr lang="en-US" altLang="ru-RU" sz="1200" b="1">
                <a:solidFill>
                  <a:srgbClr val="002060"/>
                </a:solidFill>
              </a:rPr>
              <a:t>PR</a:t>
            </a:r>
            <a:endParaRPr lang="ru-RU" altLang="ru-RU" sz="1200" b="1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49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2330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133600" y="485099"/>
            <a:ext cx="7034463" cy="46166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интернет-ссылки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23248" y="297076"/>
            <a:ext cx="444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prstClr val="white"/>
                </a:solidFill>
              </a:rPr>
              <a:t>50</a:t>
            </a:r>
            <a:endParaRPr lang="ru-RU" sz="2000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9346" y="1299410"/>
            <a:ext cx="776437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•"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РБКонсалтинг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http://www.rbc.ru/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http://research.rbc.ru/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Энциклопедия маркетинга: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http://marketing.spb.ru/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Маркетинг, реклама,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.</a:t>
            </a:r>
            <a:r>
              <a:rPr lang="en-US" alt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Sostav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.</a:t>
            </a:r>
            <a:r>
              <a:rPr lang="en-US" altLang="ru-RU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ru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– маркетинг: 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www.4p.ru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6213" indent="-176213"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Издательский дом Гребенникова (аналитика, реклама, маркетинг,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брендинг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http://www.grebennikov.ru/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Новый маркетинг: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http://marketing.web-standart.net/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Аналитика, методики, маркетинг: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http://www.cfin.ru/marketing/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Сообщество менеджеров (отличный сайт):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http://www.e-xecutive.ru/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дистрибуции: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http://biz-garmony.com.ua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Аналитика: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http://www.adme.ru/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продажами: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http://www.salespro.ru/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Позитивный маркетинг: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http://www.p-marketing.ru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– разведка: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http://www.r-techno.com/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Рейтинговое агентство Эксперт: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7"/>
              </a:rPr>
              <a:t>http://www.raexpert.ru/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Портал (информация): 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8"/>
              </a:rPr>
              <a:t>www.Sovetnik.ru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консалтинговой компании (много материалов)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19"/>
              </a:rPr>
              <a:t>http://www.v-ratio.ru/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•"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журнала «Маркетинг в России и за рубежом»: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0"/>
              </a:rPr>
              <a:t>http://dis.ru/market/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03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D:\!!!!WORK\Технопарк\Preza\JPG\преза_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47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11"/>
          <p:cNvSpPr>
            <a:spLocks noChangeArrowheads="1"/>
          </p:cNvSpPr>
          <p:nvPr/>
        </p:nvSpPr>
        <p:spPr bwMode="auto">
          <a:xfrm>
            <a:off x="6672065" y="3284984"/>
            <a:ext cx="531961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000" b="1" dirty="0" smtClean="0">
                <a:solidFill>
                  <a:srgbClr val="C00000"/>
                </a:solidFill>
                <a:cs typeface="Arial" charset="0"/>
              </a:rPr>
              <a:t>Инновационный Технопарк «ИДЕЯ»</a:t>
            </a:r>
          </a:p>
          <a:p>
            <a:endParaRPr lang="ru-RU" sz="2000" b="1" dirty="0">
              <a:solidFill>
                <a:srgbClr val="C00000"/>
              </a:solidFill>
              <a:cs typeface="Arial" charset="0"/>
            </a:endParaRPr>
          </a:p>
          <a:p>
            <a:r>
              <a:rPr lang="en-US" sz="2000" b="1" dirty="0" smtClean="0">
                <a:solidFill>
                  <a:srgbClr val="C00000"/>
                </a:solidFill>
                <a:cs typeface="Arial" charset="0"/>
              </a:rPr>
              <a:t>www.tpidea.ru</a:t>
            </a:r>
          </a:p>
          <a:p>
            <a:r>
              <a:rPr lang="ru-RU" sz="2000" b="1" dirty="0" smtClean="0">
                <a:solidFill>
                  <a:srgbClr val="C00000"/>
                </a:solidFill>
                <a:cs typeface="Arial" charset="0"/>
              </a:rPr>
              <a:t>тел. +7 (843) 570-68-50</a:t>
            </a:r>
            <a:endParaRPr lang="ru-RU" sz="2000" b="1" dirty="0">
              <a:solidFill>
                <a:srgbClr val="C00000"/>
              </a:solidFill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093153" y="1988840"/>
            <a:ext cx="35010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СПАСИБО ЗА ВНИМАНИЕ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1296476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1441</TotalTime>
  <Words>3283</Words>
  <Application>Microsoft Office PowerPoint</Application>
  <PresentationFormat>Произвольный</PresentationFormat>
  <Paragraphs>665</Paragraphs>
  <Slides>51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4</vt:i4>
      </vt:variant>
      <vt:variant>
        <vt:lpstr>Заголовки слайдов</vt:lpstr>
      </vt:variant>
      <vt:variant>
        <vt:i4>51</vt:i4>
      </vt:variant>
    </vt:vector>
  </HeadingPairs>
  <TitlesOfParts>
    <vt:vector size="57" baseType="lpstr">
      <vt:lpstr>Тема Office</vt:lpstr>
      <vt:lpstr>1_Тема Office</vt:lpstr>
      <vt:lpstr>Unknown</vt:lpstr>
      <vt:lpstr>Диаграмма</vt:lpstr>
      <vt:lpstr>Clip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функций маркетинга на различных этапах инвестиционного проекта</vt:lpstr>
      <vt:lpstr>Реализация функций маркетинга на различных этапах инвестиционного проекта</vt:lpstr>
      <vt:lpstr>Реализация функций маркетинга на различных этапах инвестиционного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User</cp:lastModifiedBy>
  <cp:revision>175</cp:revision>
  <cp:lastPrinted>2016-11-08T13:35:08Z</cp:lastPrinted>
  <dcterms:created xsi:type="dcterms:W3CDTF">2016-11-08T12:04:43Z</dcterms:created>
  <dcterms:modified xsi:type="dcterms:W3CDTF">2016-11-10T08:13:42Z</dcterms:modified>
</cp:coreProperties>
</file>