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341" r:id="rId3"/>
    <p:sldId id="394" r:id="rId4"/>
    <p:sldId id="395" r:id="rId5"/>
    <p:sldId id="396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378" r:id="rId14"/>
    <p:sldId id="386" r:id="rId15"/>
    <p:sldId id="387" r:id="rId16"/>
    <p:sldId id="391" r:id="rId17"/>
    <p:sldId id="392" r:id="rId18"/>
    <p:sldId id="393" r:id="rId19"/>
    <p:sldId id="388" r:id="rId20"/>
    <p:sldId id="390" r:id="rId21"/>
    <p:sldId id="389" r:id="rId22"/>
  </p:sldIdLst>
  <p:sldSz cx="9144000" cy="6858000" type="screen4x3"/>
  <p:notesSz cx="7099300" cy="102346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33" autoAdjust="0"/>
    <p:restoredTop sz="94709" autoAdjust="0"/>
  </p:normalViewPr>
  <p:slideViewPr>
    <p:cSldViewPr>
      <p:cViewPr>
        <p:scale>
          <a:sx n="98" d="100"/>
          <a:sy n="98" d="100"/>
        </p:scale>
        <p:origin x="-946" y="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73009D-1134-4641-BC4D-3FAE7E7B9098}" type="datetimeFigureOut">
              <a:rPr lang="ru-RU" smtClean="0"/>
              <a:t>09.11.2016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AE0-A000-4280-98FE-D8FA7BA800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414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A6971218-0175-4598-9B38-885BB477D23F}" type="datetimeFigureOut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C09AC010-61B5-4B04-A4C1-47FA105F8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787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i="1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A24432-2634-40E1-9994-1F3A4BCFC44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757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09AC010-61B5-4B04-A4C1-47FA105F83E3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265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9D70B43-9314-4CCE-AEF4-90077C517687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B07B1-22D2-4507-96A1-1BA078204A27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CCD65-D9DD-4C07-99A3-81C6D61E1A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23FB0-3F35-481E-9C44-6024193E5B12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98346-3296-475D-BA27-4EF0AC960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1BFE9-DE45-4E63-817C-69E12E90E5D3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6504-7324-4DF2-A037-207C24249B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DA6B0-0B1B-40BB-BC56-2A64970B93E2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FC6D-9997-4104-AA0D-4AB60A8A6B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0FFBC-0C73-4FE5-91FB-015E6A35781D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2763D-9BFA-477E-815C-89DA5BF25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7B127-3FC6-433B-B2B2-12CD0581EA3D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FF793-9E52-452B-8C07-09524C6F8C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E79AB-4E3E-417F-BDDC-5E7F6D3C962E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AE4F-E1F9-4BE7-B0D3-9027947F96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D68BD-9990-45E8-978F-0446C1EBB151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7564A-1A57-4550-B169-22904800F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7A166-72EA-494A-AC74-66D2DF6B6E6E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0F84B-63C7-4D08-9566-8257D13FD7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22B34-8266-433F-8F93-4333D1919022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3A89D-EBED-43E9-9F46-5C3C46A2D1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2ADF1-CDBC-4221-AC79-604089E9B685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D45C5-E683-46E1-94ED-590A6825A4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BBBDC3-2875-4AF1-9063-86F1076F6159}" type="datetimeFigureOut">
              <a:rPr lang="ru-RU" smtClean="0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530DD0-E39A-4287-A3D3-C51C199D8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D:\!!!!WORK\Технопарк\Preza\JPG\преза_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893981" y="3356992"/>
            <a:ext cx="6250019" cy="17145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ЭЛЕКТРОННЫЕ ТОРГОВЫЕ ПЛОЩАДКИ КАК ИННОВАЦИОННЫЙ ИНСТРУМЕНТ РАЗВИТИЯ</a:t>
            </a:r>
            <a:r>
              <a:rPr lang="ru-RU" sz="22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СИСТЕМЫ ПРОДАЖ</a:t>
            </a:r>
            <a:endParaRPr lang="ru-RU" sz="2200" b="1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754438" y="4067175"/>
            <a:ext cx="4786312" cy="1285875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endParaRPr lang="ru-RU" sz="36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86776" y="93663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Понятие электронных торговых площадок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1628800"/>
            <a:ext cx="74906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/>
              </a:rPr>
              <a:t>Электронная торговая площадка (</a:t>
            </a:r>
            <a:r>
              <a:rPr lang="ru-RU" sz="1600" b="1" i="1" dirty="0">
                <a:latin typeface="Arial"/>
              </a:rPr>
              <a:t>ЭТП</a:t>
            </a:r>
            <a:r>
              <a:rPr lang="ru-RU" sz="1600" b="1" dirty="0">
                <a:latin typeface="Arial"/>
              </a:rPr>
              <a:t>)</a:t>
            </a:r>
            <a:r>
              <a:rPr lang="ru-RU" sz="1600" dirty="0">
                <a:latin typeface="Arial"/>
              </a:rPr>
              <a:t> — программно-аппаратный комплекс организационных, информационных и технических решений, обеспечивающих взаимодействие продавца и покупателя через электронные каналы связи</a:t>
            </a:r>
            <a:r>
              <a:rPr lang="ru-RU" sz="1600" dirty="0" smtClean="0">
                <a:latin typeface="Arial"/>
              </a:rPr>
              <a:t>.</a:t>
            </a:r>
          </a:p>
          <a:p>
            <a:r>
              <a:rPr lang="ru-RU" sz="1600" dirty="0" smtClean="0">
                <a:latin typeface="Arial"/>
              </a:rPr>
              <a:t>ЭТП объединяет </a:t>
            </a:r>
            <a:r>
              <a:rPr lang="ru-RU" sz="1600" dirty="0">
                <a:latin typeface="Arial"/>
              </a:rPr>
              <a:t>в одном информационном и торговом пространстве поставщиков и потребителей различных товаров и </a:t>
            </a:r>
            <a:r>
              <a:rPr lang="ru-RU" sz="1600" dirty="0" smtClean="0">
                <a:latin typeface="Arial"/>
              </a:rPr>
              <a:t>услуг.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7" y="3284984"/>
            <a:ext cx="34203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>
                <a:latin typeface="Arial"/>
              </a:rPr>
              <a:t>Заказчики</a:t>
            </a:r>
            <a:r>
              <a:rPr lang="ru-RU" sz="1600" dirty="0">
                <a:latin typeface="Arial"/>
              </a:rPr>
              <a:t> получают возможность проводить электронные торги — аукционы, конкурсы, запросы котировок и предложений, — оптимизируя затраты, а </a:t>
            </a:r>
            <a:r>
              <a:rPr lang="ru-RU" sz="1600" b="1" dirty="0">
                <a:latin typeface="Arial"/>
              </a:rPr>
              <a:t>поставщики</a:t>
            </a:r>
            <a:r>
              <a:rPr lang="ru-RU" sz="1600" dirty="0">
                <a:latin typeface="Arial"/>
              </a:rPr>
              <a:t> — участвовать в проводимых закупках, размещать информацию о предлагаемой продукции и услугах. </a:t>
            </a:r>
            <a:endParaRPr lang="ru-RU" sz="1600" dirty="0"/>
          </a:p>
        </p:txBody>
      </p:sp>
      <p:pic>
        <p:nvPicPr>
          <p:cNvPr id="5" name="Picture 2" descr="C:\Users\User\Desktop\1b69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5" y="3416167"/>
            <a:ext cx="4387567" cy="246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10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85948" y="95766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3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Виды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8498" y="2708920"/>
            <a:ext cx="471763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latin typeface="Arial"/>
            </a:endParaRPr>
          </a:p>
          <a:p>
            <a:r>
              <a:rPr lang="ru-RU" sz="1600" dirty="0" smtClean="0">
                <a:latin typeface="Arial"/>
              </a:rPr>
              <a:t>Согласно приказам </a:t>
            </a:r>
            <a:r>
              <a:rPr lang="ru-RU" sz="1600" dirty="0">
                <a:latin typeface="Arial"/>
              </a:rPr>
              <a:t>Минэкономразвития России </a:t>
            </a:r>
            <a:r>
              <a:rPr lang="ru-RU" sz="1600" dirty="0" smtClean="0">
                <a:latin typeface="Arial"/>
              </a:rPr>
              <a:t>и </a:t>
            </a:r>
            <a:r>
              <a:rPr lang="ru-RU" sz="1600" dirty="0">
                <a:latin typeface="Arial"/>
              </a:rPr>
              <a:t>ФАС России </a:t>
            </a:r>
            <a:r>
              <a:rPr lang="ru-RU" sz="1600" dirty="0" smtClean="0">
                <a:latin typeface="Arial"/>
              </a:rPr>
              <a:t>к 01.01.2010г. </a:t>
            </a:r>
            <a:r>
              <a:rPr lang="ru-RU" sz="1600" dirty="0">
                <a:latin typeface="Arial"/>
              </a:rPr>
              <a:t>был осуществлен отбор пяти электронных торговых </a:t>
            </a:r>
            <a:r>
              <a:rPr lang="ru-RU" sz="1600" dirty="0" smtClean="0">
                <a:latin typeface="Arial"/>
              </a:rPr>
              <a:t>площадок: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ЗАО </a:t>
            </a:r>
            <a:r>
              <a:rPr lang="ru-RU" sz="1600" dirty="0">
                <a:latin typeface="Arial"/>
              </a:rPr>
              <a:t>«Сбербанк-АСТ</a:t>
            </a:r>
            <a:r>
              <a:rPr lang="ru-RU" sz="1600" dirty="0" smtClean="0">
                <a:latin typeface="Arial"/>
              </a:rPr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ООО </a:t>
            </a:r>
            <a:r>
              <a:rPr lang="ru-RU" sz="1600" dirty="0">
                <a:latin typeface="Arial"/>
              </a:rPr>
              <a:t>«РТС-тендер</a:t>
            </a:r>
            <a:r>
              <a:rPr lang="ru-RU" sz="1600" dirty="0" smtClean="0">
                <a:latin typeface="Arial"/>
              </a:rPr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ОАО </a:t>
            </a:r>
            <a:r>
              <a:rPr lang="ru-RU" sz="1600" dirty="0">
                <a:latin typeface="Arial"/>
              </a:rPr>
              <a:t>«Единая электронная торговая площадка</a:t>
            </a:r>
            <a:r>
              <a:rPr lang="ru-RU" sz="1600" dirty="0" smtClean="0">
                <a:latin typeface="Arial"/>
              </a:rPr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ГУП </a:t>
            </a:r>
            <a:r>
              <a:rPr lang="ru-RU" sz="1600" dirty="0">
                <a:latin typeface="Arial"/>
              </a:rPr>
              <a:t>«Агентство по государственному заказу Республики Татарстан</a:t>
            </a:r>
            <a:r>
              <a:rPr lang="ru-RU" sz="1600" dirty="0" smtClean="0">
                <a:latin typeface="Arial"/>
              </a:rPr>
              <a:t>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ЗАО </a:t>
            </a:r>
            <a:r>
              <a:rPr lang="ru-RU" sz="1600" dirty="0">
                <a:latin typeface="Arial"/>
              </a:rPr>
              <a:t>«Московская межбанковская валютная биржа».</a:t>
            </a:r>
            <a:endParaRPr lang="ru-RU" sz="1600" dirty="0" smtClean="0">
              <a:latin typeface="Arial"/>
            </a:endParaRPr>
          </a:p>
        </p:txBody>
      </p:sp>
      <p:pic>
        <p:nvPicPr>
          <p:cNvPr id="2050" name="Picture 2" descr="C:\Users\User\Desktop\ЭТП-300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823" y="3068960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94630" y="1556791"/>
            <a:ext cx="7575138" cy="1368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>
                <a:latin typeface="Arial"/>
              </a:rPr>
              <a:t>ЭТП для размещения государственного заказа</a:t>
            </a:r>
            <a:r>
              <a:rPr lang="ru-RU" sz="1600" dirty="0">
                <a:latin typeface="Arial"/>
              </a:rPr>
              <a:t> — это ЭТП, отобранные Минэкономразвития РФ и ФАС РФ в рамках специальной процедуры, и действующие по регламенту, жестко определенному </a:t>
            </a:r>
            <a:r>
              <a:rPr lang="ru-RU" sz="1600" b="1" dirty="0"/>
              <a:t>Федеральному закону от 05.04.2013 N 44-ФЗ</a:t>
            </a:r>
            <a:r>
              <a:rPr lang="ru-RU" sz="1600" dirty="0"/>
              <a:t> "О контрактной системе в сфере закупок товаров, работ, услуг для обеспечения государственных и муниципальных нужд" </a:t>
            </a:r>
          </a:p>
        </p:txBody>
      </p:sp>
    </p:spTree>
    <p:extLst>
      <p:ext uri="{BB962C8B-B14F-4D97-AF65-F5344CB8AC3E}">
        <p14:creationId xmlns:p14="http://schemas.microsoft.com/office/powerpoint/2010/main" val="321244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98829" y="84394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Виды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170" y="3429001"/>
            <a:ext cx="3727903" cy="2977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94631" y="1556791"/>
            <a:ext cx="72217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/>
              </a:rPr>
              <a:t>ЭТП для размещения заказов по 223-ФЗ </a:t>
            </a:r>
            <a:r>
              <a:rPr lang="ru-RU" sz="1600" dirty="0">
                <a:latin typeface="Arial"/>
              </a:rPr>
              <a:t>— </a:t>
            </a:r>
            <a:r>
              <a:rPr lang="ru-RU" sz="1600" dirty="0" smtClean="0">
                <a:latin typeface="Arial"/>
              </a:rPr>
              <a:t>ЭТП, </a:t>
            </a:r>
            <a:r>
              <a:rPr lang="ru-RU" sz="1600" dirty="0">
                <a:latin typeface="Arial"/>
              </a:rPr>
              <a:t>на которых закупки осуществляют юридические лица, подпадающие под действие 223-ФЗ, и имеющие функциональность, разработанную под закупочные процедуры, установленные в Положениях о закупках таких юридических </a:t>
            </a:r>
            <a:r>
              <a:rPr lang="ru-RU" sz="1600" dirty="0" smtClean="0">
                <a:latin typeface="Arial"/>
              </a:rPr>
              <a:t>лиц.</a:t>
            </a:r>
          </a:p>
          <a:p>
            <a:endParaRPr lang="ru-RU" sz="1600" dirty="0">
              <a:latin typeface="Arial"/>
            </a:endParaRPr>
          </a:p>
          <a:p>
            <a:r>
              <a:rPr lang="ru-RU" sz="1600" dirty="0" smtClean="0">
                <a:latin typeface="Arial"/>
              </a:rPr>
              <a:t>В </a:t>
            </a:r>
            <a:r>
              <a:rPr lang="ru-RU" sz="1600" dirty="0">
                <a:latin typeface="Arial"/>
              </a:rPr>
              <a:t>2015 году в России по 223-ФЗ работали 163 ЭТП, </a:t>
            </a:r>
            <a:r>
              <a:rPr lang="ru-RU" sz="1600" dirty="0" smtClean="0">
                <a:latin typeface="Arial"/>
              </a:rPr>
              <a:t>крупнейшие </a:t>
            </a:r>
            <a:r>
              <a:rPr lang="ru-RU" sz="1600" dirty="0">
                <a:latin typeface="Arial"/>
              </a:rPr>
              <a:t>из которых </a:t>
            </a:r>
            <a:r>
              <a:rPr lang="ru-RU" sz="1600" dirty="0" smtClean="0">
                <a:latin typeface="Arial"/>
              </a:rPr>
              <a:t>-Электронная </a:t>
            </a:r>
            <a:r>
              <a:rPr lang="ru-RU" sz="1600" dirty="0">
                <a:latin typeface="Arial"/>
              </a:rPr>
              <a:t>торговая площадка Газпромбанка (ЭТП ГПБ), B2B-Center и ТЭК-Торг секция ОАО "НК </a:t>
            </a:r>
            <a:r>
              <a:rPr lang="ru-RU" sz="1600" dirty="0" smtClean="0">
                <a:latin typeface="Arial"/>
              </a:rPr>
              <a:t>Роснефть"</a:t>
            </a:r>
            <a:r>
              <a:rPr lang="ru-RU" sz="1600" dirty="0" smtClean="0">
                <a:solidFill>
                  <a:prstClr val="black"/>
                </a:solidFill>
                <a:latin typeface="Arial"/>
              </a:rPr>
              <a:t>.</a:t>
            </a:r>
          </a:p>
          <a:p>
            <a:endParaRPr lang="ru-RU" sz="1600" dirty="0" smtClean="0"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4631" y="3717032"/>
            <a:ext cx="44134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Arial"/>
              </a:rPr>
              <a:t>В первой половине 2016 года половина всех электронных закупок компаний, подпадающих под действие 223-ФЗ, прошла на площадках Газпромбанка, B2B-Center и РЖД.</a:t>
            </a:r>
            <a:endParaRPr lang="ru-RU" sz="1600" dirty="0">
              <a:solidFill>
                <a:srgbClr val="252525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46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72361" y="81985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Виды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630" y="1556791"/>
            <a:ext cx="757513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ЭТП по продаже имущества должников (банкротов) –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 ЭТП, предназначенные для проведения торгов в электронной форме при продаже имущества </a:t>
            </a:r>
            <a:r>
              <a:rPr lang="ru-RU" sz="1600" dirty="0">
                <a:solidFill>
                  <a:prstClr val="black"/>
                </a:solidFill>
              </a:rPr>
              <a:t>в рамках процедуры </a:t>
            </a:r>
            <a:r>
              <a:rPr lang="ru-RU" sz="1600" dirty="0" smtClean="0">
                <a:solidFill>
                  <a:prstClr val="black"/>
                </a:solidFill>
              </a:rPr>
              <a:t>банкротства</a:t>
            </a:r>
            <a:r>
              <a:rPr lang="ru-RU" sz="1600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 соответствии с требованиями ФЗ «О несостоятельности (банкротстве)» и приказом Минэкономразвития № 54 от 15.02.2010г. «Об утверждении порядка проведения открытых торгов в электронной форме при продаже имущества (предприятия) должников»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>
                <a:latin typeface="Arial"/>
              </a:rPr>
              <a:t>Лидеры рынка среди аккредитованных ЭТП </a:t>
            </a:r>
            <a:r>
              <a:rPr lang="ru-RU" sz="1600" dirty="0">
                <a:latin typeface="Arial"/>
              </a:rPr>
              <a:t>по реализации имущества должников (банкротов</a:t>
            </a:r>
            <a:r>
              <a:rPr lang="ru-RU" sz="1600" dirty="0" smtClean="0">
                <a:latin typeface="Arial"/>
              </a:rPr>
              <a:t>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Сбербанк-АСТ;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РТС-тендер;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Arial"/>
              </a:rPr>
              <a:t>Российский </a:t>
            </a:r>
            <a:r>
              <a:rPr lang="ru-RU" sz="1600" dirty="0">
                <a:latin typeface="Arial"/>
              </a:rPr>
              <a:t>аукционный дом.</a:t>
            </a:r>
            <a:endParaRPr lang="ru-RU" sz="1600" b="0" i="0" dirty="0">
              <a:effectLst/>
              <a:latin typeface="Arial"/>
            </a:endParaRPr>
          </a:p>
        </p:txBody>
      </p:sp>
      <p:pic>
        <p:nvPicPr>
          <p:cNvPr id="4098" name="Picture 2" descr="C:\Users\User\Desktop\сведения-о-банкротстве_оцен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966" y="3861048"/>
            <a:ext cx="4055170" cy="236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31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301094" y="9989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6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Виды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630" y="1556791"/>
            <a:ext cx="75751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/>
              </a:rPr>
              <a:t>ЭТП для коммерческих заказчиков</a:t>
            </a:r>
            <a:r>
              <a:rPr lang="ru-RU" sz="1600" dirty="0">
                <a:latin typeface="Arial"/>
              </a:rPr>
              <a:t> — это </a:t>
            </a:r>
            <a:r>
              <a:rPr lang="ru-RU" sz="1600" dirty="0" smtClean="0">
                <a:latin typeface="Arial"/>
              </a:rPr>
              <a:t>ЭТП, </a:t>
            </a:r>
            <a:r>
              <a:rPr lang="ru-RU" sz="1600" dirty="0">
                <a:latin typeface="Arial"/>
              </a:rPr>
              <a:t>на которых электронные торги проводят негосударственные компании (коммерческие заказчики</a:t>
            </a:r>
            <a:r>
              <a:rPr lang="ru-RU" sz="1600" dirty="0" smtClean="0">
                <a:latin typeface="Arial"/>
              </a:rPr>
              <a:t>), </a:t>
            </a:r>
            <a:r>
              <a:rPr lang="ru-RU" sz="1600" dirty="0">
                <a:latin typeface="Arial"/>
              </a:rPr>
              <a:t>и регламент проведения электронных </a:t>
            </a:r>
            <a:r>
              <a:rPr lang="ru-RU" sz="1600" dirty="0" smtClean="0">
                <a:latin typeface="Arial"/>
              </a:rPr>
              <a:t>аукционов более </a:t>
            </a:r>
            <a:r>
              <a:rPr lang="ru-RU" sz="1600" dirty="0">
                <a:latin typeface="Arial"/>
              </a:rPr>
              <a:t>гибкий.</a:t>
            </a:r>
          </a:p>
          <a:p>
            <a:endParaRPr lang="ru-RU" sz="1600" dirty="0" smtClean="0">
              <a:latin typeface="Arial"/>
            </a:endParaRPr>
          </a:p>
          <a:p>
            <a:endParaRPr lang="ru-RU" sz="1600" dirty="0" smtClean="0">
              <a:latin typeface="Arial"/>
            </a:endParaRPr>
          </a:p>
          <a:p>
            <a:r>
              <a:rPr lang="ru-RU" sz="1600" dirty="0" smtClean="0">
                <a:latin typeface="Arial"/>
              </a:rPr>
              <a:t>ЭТП </a:t>
            </a:r>
            <a:r>
              <a:rPr lang="ru-RU" sz="1600" dirty="0">
                <a:latin typeface="Arial"/>
              </a:rPr>
              <a:t>для коммерческих поставщиков делятся на </a:t>
            </a:r>
            <a:r>
              <a:rPr lang="ru-RU" sz="1600" i="1" dirty="0">
                <a:latin typeface="Arial"/>
              </a:rPr>
              <a:t>2 типа</a:t>
            </a:r>
            <a:r>
              <a:rPr lang="ru-RU" sz="1600" dirty="0" smtClean="0">
                <a:latin typeface="Arial"/>
              </a:rPr>
              <a:t>:</a:t>
            </a:r>
          </a:p>
          <a:p>
            <a:endParaRPr lang="ru-RU" sz="1600" dirty="0" smtClean="0">
              <a:latin typeface="Arial"/>
            </a:endParaRPr>
          </a:p>
          <a:p>
            <a:endParaRPr lang="ru-RU" sz="1600" dirty="0">
              <a:latin typeface="Arial"/>
            </a:endParaRPr>
          </a:p>
          <a:p>
            <a:pPr>
              <a:buFont typeface="Arial"/>
              <a:buChar char="•"/>
            </a:pPr>
            <a:r>
              <a:rPr lang="ru-RU" sz="1600" u="sng" dirty="0">
                <a:latin typeface="Arial"/>
              </a:rPr>
              <a:t>Специализированные ЭТП</a:t>
            </a:r>
            <a:r>
              <a:rPr lang="ru-RU" sz="1600" dirty="0">
                <a:latin typeface="Arial"/>
              </a:rPr>
              <a:t>, созданные под нужды определенного предприятия. Например: </a:t>
            </a:r>
            <a:r>
              <a:rPr lang="ru-RU" sz="1600" i="1" dirty="0" smtClean="0">
                <a:latin typeface="Arial"/>
              </a:rPr>
              <a:t>ЭТП </a:t>
            </a:r>
            <a:r>
              <a:rPr lang="ru-RU" sz="1600" i="1" dirty="0">
                <a:latin typeface="Arial"/>
              </a:rPr>
              <a:t>Газпрома по продаже </a:t>
            </a:r>
            <a:r>
              <a:rPr lang="ru-RU" sz="1600" i="1" dirty="0" smtClean="0">
                <a:latin typeface="Arial"/>
              </a:rPr>
              <a:t>нефтепродуктов</a:t>
            </a:r>
            <a:endParaRPr lang="ru-RU" sz="1600" dirty="0">
              <a:latin typeface="Arial"/>
            </a:endParaRPr>
          </a:p>
          <a:p>
            <a:pPr>
              <a:buFont typeface="Arial"/>
              <a:buChar char="•"/>
            </a:pPr>
            <a:r>
              <a:rPr lang="ru-RU" sz="1600" u="sng" dirty="0">
                <a:latin typeface="Arial"/>
              </a:rPr>
              <a:t>Многопрофильные </a:t>
            </a:r>
            <a:r>
              <a:rPr lang="ru-RU" sz="1600" u="sng" dirty="0" smtClean="0">
                <a:latin typeface="Arial"/>
              </a:rPr>
              <a:t>ЭТП</a:t>
            </a:r>
            <a:r>
              <a:rPr lang="ru-RU" sz="1600" dirty="0" smtClean="0">
                <a:latin typeface="Arial"/>
              </a:rPr>
              <a:t>, </a:t>
            </a:r>
            <a:r>
              <a:rPr lang="ru-RU" sz="1600" dirty="0">
                <a:latin typeface="Arial"/>
              </a:rPr>
              <a:t>на которых представлен более широкий спектр продукции и услуг, чем на специализированных </a:t>
            </a:r>
            <a:r>
              <a:rPr lang="ru-RU" sz="1600" dirty="0" smtClean="0">
                <a:latin typeface="Arial"/>
              </a:rPr>
              <a:t>ЭТП.</a:t>
            </a:r>
          </a:p>
          <a:p>
            <a:r>
              <a:rPr lang="ru-RU" sz="1600" dirty="0" smtClean="0">
                <a:latin typeface="Arial"/>
              </a:rPr>
              <a:t>На </a:t>
            </a:r>
            <a:r>
              <a:rPr lang="ru-RU" sz="1600" dirty="0">
                <a:latin typeface="Arial"/>
              </a:rPr>
              <a:t>таких площадках любая компания может выступать как в качестве заказчика, так и в качестве поставщика товаров и услуг без ограничений по номенклатуре. На площадках второго типа размещают информацию о своих закупках компании, попадающие под действие </a:t>
            </a:r>
            <a:r>
              <a:rPr lang="ru-RU" sz="1600" dirty="0" smtClean="0">
                <a:latin typeface="Arial"/>
              </a:rPr>
              <a:t>223-ФЗ. </a:t>
            </a:r>
            <a:endParaRPr lang="ru-RU" sz="1600" b="0" i="0" dirty="0">
              <a:effectLst/>
              <a:latin typeface="Arial"/>
            </a:endParaRPr>
          </a:p>
        </p:txBody>
      </p:sp>
      <p:pic>
        <p:nvPicPr>
          <p:cNvPr id="5122" name="Picture 2" descr="C:\Users\User\Desktop\imgpre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614" y="2348591"/>
            <a:ext cx="237235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68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316416" y="93663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Виды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630" y="1556791"/>
            <a:ext cx="75751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solidFill>
                  <a:srgbClr val="252525"/>
                </a:solidFill>
                <a:latin typeface="Arial"/>
              </a:rPr>
              <a:t>Supplier</a:t>
            </a:r>
            <a:r>
              <a:rPr lang="ru-RU" sz="1600" b="1" dirty="0" smtClean="0">
                <a:solidFill>
                  <a:srgbClr val="252525"/>
                </a:solidFill>
                <a:latin typeface="Arial"/>
              </a:rPr>
              <a:t> - </a:t>
            </a:r>
            <a:r>
              <a:rPr lang="ru-RU" sz="1600" b="1" dirty="0" err="1" smtClean="0">
                <a:solidFill>
                  <a:srgbClr val="252525"/>
                </a:solidFill>
                <a:latin typeface="Arial"/>
              </a:rPr>
              <a:t>driven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 —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ЭТП,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создаваемые и поддерживаемые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крупными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компаниями, корпорациями и их объединениями, заинтересованными в каналах сбыта своей продукции современными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способами.</a:t>
            </a:r>
          </a:p>
          <a:p>
            <a:endParaRPr lang="ru-RU" sz="1600" dirty="0">
              <a:solidFill>
                <a:srgbClr val="252525"/>
              </a:solidFill>
              <a:latin typeface="Arial"/>
            </a:endParaRPr>
          </a:p>
          <a:p>
            <a:r>
              <a:rPr lang="ru-RU" sz="1600" b="1" dirty="0" err="1" smtClean="0">
                <a:solidFill>
                  <a:srgbClr val="252525"/>
                </a:solidFill>
                <a:latin typeface="Arial"/>
              </a:rPr>
              <a:t>Third-party</a:t>
            </a:r>
            <a:r>
              <a:rPr lang="ru-RU" sz="1600" b="1" dirty="0" smtClean="0">
                <a:solidFill>
                  <a:srgbClr val="252525"/>
                </a:solidFill>
                <a:latin typeface="Arial"/>
              </a:rPr>
              <a:t> - </a:t>
            </a:r>
            <a:r>
              <a:rPr lang="ru-RU" sz="1600" b="1" dirty="0" err="1" smtClean="0">
                <a:solidFill>
                  <a:srgbClr val="252525"/>
                </a:solidFill>
                <a:latin typeface="Arial"/>
              </a:rPr>
              <a:t>driven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 —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ЭТП,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создаваемые и поддерживаемые третьей стороной. Это наиболее значительная категория посреднических площадок, призванных свести вместе покупателей и продавцов.</a:t>
            </a:r>
            <a:endParaRPr lang="ru-RU" sz="1600" b="0" i="0" dirty="0">
              <a:solidFill>
                <a:srgbClr val="252525"/>
              </a:solidFill>
              <a:effectLst/>
              <a:latin typeface="Arial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01008"/>
            <a:ext cx="628628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1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5" y="920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316416" y="107444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8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Межправительственное соглашение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630" y="1556791"/>
            <a:ext cx="75751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Внедрение механизмов ЭТП играет важную роль </a:t>
            </a:r>
            <a:r>
              <a:rPr lang="ru-RU" sz="1600" dirty="0"/>
              <a:t>в</a:t>
            </a:r>
            <a:r>
              <a:rPr lang="ru-RU" sz="1600" dirty="0" smtClean="0"/>
              <a:t> </a:t>
            </a:r>
            <a:r>
              <a:rPr lang="ru-RU" sz="1600" dirty="0"/>
              <a:t>развитии рыночной </a:t>
            </a:r>
            <a:r>
              <a:rPr lang="ru-RU" sz="1600" dirty="0" smtClean="0"/>
              <a:t>экономики и расширении </a:t>
            </a:r>
            <a:r>
              <a:rPr lang="ru-RU" sz="1600" dirty="0"/>
              <a:t>каналов закупок/сбыта </a:t>
            </a:r>
            <a:r>
              <a:rPr lang="ru-RU" sz="1600" dirty="0" smtClean="0"/>
              <a:t>продукции в </a:t>
            </a:r>
            <a:r>
              <a:rPr lang="ru-RU" sz="1600" dirty="0"/>
              <a:t>странах Таможенного союза (Россия, Беларусь, Казахстан</a:t>
            </a:r>
            <a:r>
              <a:rPr lang="ru-RU" sz="1600" dirty="0" smtClean="0"/>
              <a:t>).</a:t>
            </a:r>
            <a:r>
              <a:rPr lang="ru-RU" sz="1600" dirty="0"/>
              <a:t> </a:t>
            </a:r>
          </a:p>
          <a:p>
            <a:pPr algn="just"/>
            <a:r>
              <a:rPr lang="ru-RU" sz="1600" dirty="0"/>
              <a:t>Данные возможности </a:t>
            </a:r>
            <a:r>
              <a:rPr lang="ru-RU" sz="1600" dirty="0" smtClean="0"/>
              <a:t>– результат </a:t>
            </a:r>
            <a:r>
              <a:rPr lang="ru-RU" sz="1600" dirty="0"/>
              <a:t>работы </a:t>
            </a:r>
            <a:r>
              <a:rPr lang="ru-RU" sz="1600" i="1" dirty="0"/>
              <a:t>Межведомственной рабочей группы при Евразийской экономической комиссии</a:t>
            </a:r>
            <a:r>
              <a:rPr lang="ru-RU" sz="1600" dirty="0"/>
              <a:t> по взаимному признанию электронных подписей (ЭП</a:t>
            </a:r>
            <a:r>
              <a:rPr lang="ru-RU" sz="1600" dirty="0" smtClean="0"/>
              <a:t>).</a:t>
            </a:r>
          </a:p>
          <a:p>
            <a:pPr algn="just"/>
            <a:r>
              <a:rPr lang="ru-RU" sz="1600" b="1" i="1" dirty="0" smtClean="0"/>
              <a:t>Межправительственное соглашение </a:t>
            </a:r>
            <a:r>
              <a:rPr lang="ru-RU" sz="1600" b="1" i="1" dirty="0"/>
              <a:t>Республики Беларусь, Республики Казахстан и Российской Федерации от </a:t>
            </a:r>
            <a:r>
              <a:rPr lang="ru-RU" sz="1600" b="1" i="1" dirty="0" smtClean="0"/>
              <a:t>09.12.2010г. «</a:t>
            </a:r>
            <a:r>
              <a:rPr lang="ru-RU" sz="1600" b="1" i="1" dirty="0"/>
              <a:t>О государственных (муниципальных) закупках</a:t>
            </a:r>
            <a:r>
              <a:rPr lang="ru-RU" sz="1600" b="1" i="1" dirty="0" smtClean="0"/>
              <a:t>» </a:t>
            </a:r>
            <a:r>
              <a:rPr lang="ru-RU" sz="1600" dirty="0" smtClean="0"/>
              <a:t>установило на территории 3-х государств: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/>
              <a:t>Единые </a:t>
            </a:r>
            <a:r>
              <a:rPr lang="ru-RU" sz="1600" dirty="0"/>
              <a:t>требования к сфере </a:t>
            </a:r>
            <a:r>
              <a:rPr lang="ru-RU" sz="1600" dirty="0" smtClean="0"/>
              <a:t>закупок;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/>
              <a:t>Расширение границ </a:t>
            </a:r>
            <a:r>
              <a:rPr lang="ru-RU" sz="1600" dirty="0"/>
              <a:t>для электронной торговли между </a:t>
            </a:r>
            <a:r>
              <a:rPr lang="ru-RU" sz="1600" dirty="0" smtClean="0"/>
              <a:t>странами;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 smtClean="0"/>
              <a:t>Взаимное </a:t>
            </a:r>
            <a:r>
              <a:rPr lang="ru-RU" sz="1600" dirty="0"/>
              <a:t>признание ЭП </a:t>
            </a:r>
            <a:r>
              <a:rPr lang="ru-RU" sz="1600" dirty="0" smtClean="0"/>
              <a:t>(например</a:t>
            </a:r>
            <a:r>
              <a:rPr lang="ru-RU" sz="1600" dirty="0"/>
              <a:t>, ЭП, полученную в России, можно </a:t>
            </a:r>
            <a:r>
              <a:rPr lang="ru-RU" sz="1600" dirty="0" smtClean="0"/>
              <a:t>использовать </a:t>
            </a:r>
            <a:r>
              <a:rPr lang="ru-RU" sz="1600" dirty="0"/>
              <a:t>для участия в электронных аукционах России, Беларуси и Казахстана и </a:t>
            </a:r>
            <a:r>
              <a:rPr lang="ru-RU" sz="1600" dirty="0" smtClean="0"/>
              <a:t>наоборот).</a:t>
            </a:r>
            <a:r>
              <a:rPr lang="ru-RU" sz="1600" dirty="0"/>
              <a:t> </a:t>
            </a:r>
          </a:p>
        </p:txBody>
      </p:sp>
      <p:pic>
        <p:nvPicPr>
          <p:cNvPr id="9219" name="Picture 3" descr="C:\Users\User\Desktop\item_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5298935"/>
            <a:ext cx="3462445" cy="129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User\Desktop\item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298935"/>
            <a:ext cx="3419488" cy="1282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5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316416" y="126368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9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Функции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4630" y="1556791"/>
            <a:ext cx="75751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600" b="1" i="1" dirty="0">
                <a:solidFill>
                  <a:srgbClr val="252525"/>
                </a:solidFill>
                <a:latin typeface="Arial"/>
              </a:rPr>
              <a:t>Информационная </a:t>
            </a:r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функция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: детальное знакомство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с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организациями, работающими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на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ЭТП.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Функция маркетинга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: мониторинг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покупателей и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потребителей в разрезе 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интересующих работ и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услуг.</a:t>
            </a:r>
            <a:endParaRPr lang="ru-RU" sz="1600" dirty="0">
              <a:solidFill>
                <a:srgbClr val="252525"/>
              </a:solidFill>
              <a:latin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b="1" i="1" dirty="0">
                <a:solidFill>
                  <a:srgbClr val="252525"/>
                </a:solidFill>
                <a:latin typeface="Arial"/>
              </a:rPr>
              <a:t>Рекламная </a:t>
            </a:r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функция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: самопрезентация компании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в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едином информационном пространстве.</a:t>
            </a:r>
            <a:endParaRPr lang="ru-RU" sz="1600" dirty="0">
              <a:solidFill>
                <a:srgbClr val="252525"/>
              </a:solidFill>
              <a:latin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b="1" i="1" dirty="0">
                <a:solidFill>
                  <a:srgbClr val="252525"/>
                </a:solidFill>
                <a:latin typeface="Arial"/>
              </a:rPr>
              <a:t>Торговая </a:t>
            </a:r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функция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 позволяет </a:t>
            </a:r>
            <a:r>
              <a:rPr lang="ru-RU" sz="1600" b="1" dirty="0" smtClean="0">
                <a:solidFill>
                  <a:srgbClr val="252525"/>
                </a:solidFill>
                <a:latin typeface="Arial"/>
              </a:rPr>
              <a:t>организаторам торгов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осуществлять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полный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комплекс разнообразных торгово-закупочных мероприятий по приобретению товаров и 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услуг, </a:t>
            </a:r>
            <a:r>
              <a:rPr lang="ru-RU" sz="1600" b="1" dirty="0" smtClean="0">
                <a:solidFill>
                  <a:srgbClr val="252525"/>
                </a:solidFill>
                <a:latin typeface="Arial"/>
              </a:rPr>
              <a:t>участникам </a:t>
            </a:r>
            <a:r>
              <a:rPr lang="ru-RU" sz="1600" b="1" dirty="0">
                <a:solidFill>
                  <a:srgbClr val="252525"/>
                </a:solidFill>
                <a:latin typeface="Arial"/>
              </a:rPr>
              <a:t>торгов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 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– комплекс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действий для эффективной продажи собственных товаров и услуг.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i="1" dirty="0">
                <a:solidFill>
                  <a:srgbClr val="252525"/>
                </a:solidFill>
                <a:latin typeface="Arial"/>
              </a:rPr>
              <a:t>Аналитическая </a:t>
            </a:r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функция</a:t>
            </a:r>
            <a:r>
              <a:rPr lang="ru-RU" sz="1600" dirty="0" smtClean="0">
                <a:solidFill>
                  <a:srgbClr val="252525"/>
                </a:solidFill>
                <a:latin typeface="Arial"/>
              </a:rPr>
              <a:t>: 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позволяет проводить сравнительный анализ различных показателей деятельности организаций, правильно выбрать контрагентов для выполнения поставок, работ и услуг по интересующей тематике.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b="1" i="1" dirty="0">
                <a:solidFill>
                  <a:srgbClr val="252525"/>
                </a:solidFill>
                <a:latin typeface="Arial"/>
              </a:rPr>
              <a:t>Функция защиты информации</a:t>
            </a:r>
            <a:r>
              <a:rPr lang="ru-RU" sz="1600" dirty="0">
                <a:solidFill>
                  <a:srgbClr val="252525"/>
                </a:solidFill>
                <a:latin typeface="Arial"/>
              </a:rPr>
              <a:t> делает возможным безопасный электронный документооборот, построенный с использованием сертифицированных средств криптографической защиты информации (ЭЦП).</a:t>
            </a:r>
            <a:endParaRPr lang="ru-RU" sz="1600" b="0" i="0" dirty="0">
              <a:solidFill>
                <a:srgbClr val="252525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48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80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34569" y="108604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10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Преимущества работы на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340768"/>
            <a:ext cx="34773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252525"/>
                </a:solidFill>
                <a:latin typeface="Arial"/>
              </a:rPr>
              <a:t>Для заказчика:</a:t>
            </a:r>
          </a:p>
          <a:p>
            <a:pPr marL="342900" indent="-342900">
              <a:buFont typeface="+mj-lt"/>
              <a:buAutoNum type="arabicPeriod"/>
            </a:pPr>
            <a:endParaRPr lang="ru-RU" sz="1000" dirty="0" smtClean="0">
              <a:solidFill>
                <a:srgbClr val="252525"/>
              </a:solidFill>
              <a:latin typeface="Arial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Arial"/>
              </a:rPr>
              <a:t>Значительная </a:t>
            </a:r>
            <a:r>
              <a:rPr lang="ru-RU" sz="1600" dirty="0">
                <a:latin typeface="Arial"/>
              </a:rPr>
              <a:t>экономия рабочего времени;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Экономия денежных средств на организации и проведении закупок;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Прозрачность и открытость процесса закупок;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Честная конкуренция, исключающая работу недобросовестных сотрудников со «своими» </a:t>
            </a:r>
            <a:r>
              <a:rPr lang="ru-RU" sz="1600" dirty="0" smtClean="0">
                <a:latin typeface="Arial"/>
              </a:rPr>
              <a:t>фирмами -</a:t>
            </a:r>
            <a:r>
              <a:rPr lang="ru-RU" sz="1600" dirty="0">
                <a:latin typeface="Arial"/>
              </a:rPr>
              <a:t>поставщиками;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Участие в торгах возможно из любой точки мира, не выходя из своего офиса;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Доступность для представителей любого бизнеса — цена и условия лота ничем не ограничены</a:t>
            </a:r>
            <a:r>
              <a:rPr lang="ru-RU" sz="1600" dirty="0" smtClean="0">
                <a:latin typeface="Arial"/>
              </a:rPr>
              <a:t>.</a:t>
            </a:r>
            <a:endParaRPr lang="ru-RU" sz="1600" dirty="0">
              <a:latin typeface="Arial"/>
            </a:endParaRPr>
          </a:p>
        </p:txBody>
      </p:sp>
      <p:pic>
        <p:nvPicPr>
          <p:cNvPr id="8194" name="Picture 2" descr="C:\Users\User\Desktop\elektronnaya-ploschadka-b2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064" y="1340768"/>
            <a:ext cx="2119262" cy="136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19052" y="2276872"/>
            <a:ext cx="316047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i="1" dirty="0">
                <a:latin typeface="Arial"/>
              </a:rPr>
              <a:t>Д</a:t>
            </a:r>
            <a:r>
              <a:rPr lang="ru-RU" sz="1600" b="1" i="1" dirty="0" smtClean="0">
                <a:latin typeface="Arial"/>
              </a:rPr>
              <a:t>ля поставщика:</a:t>
            </a:r>
          </a:p>
          <a:p>
            <a:pPr marL="342900" lvl="0" indent="-342900">
              <a:buFont typeface="+mj-lt"/>
              <a:buAutoNum type="arabicPeriod"/>
            </a:pPr>
            <a:endParaRPr lang="ru-RU" sz="1000" dirty="0" smtClean="0">
              <a:latin typeface="Arial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Arial"/>
              </a:rPr>
              <a:t>Быстрый </a:t>
            </a:r>
            <a:r>
              <a:rPr lang="ru-RU" sz="1600" dirty="0">
                <a:latin typeface="Arial"/>
              </a:rPr>
              <a:t>поиск интересующих торгов;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Экономия средств на рекламной кампании;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Прозрачность и открытость процесса продаж;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Честная конкуренция, исключающая неценовые методы ведения борьбы;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Arial"/>
              </a:rPr>
              <a:t>Равные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smtClean="0">
                <a:latin typeface="Arial"/>
              </a:rPr>
              <a:t> </a:t>
            </a:r>
            <a:r>
              <a:rPr lang="ru-RU" sz="1600" dirty="0">
                <a:latin typeface="Arial"/>
              </a:rPr>
              <a:t>права всех поставщиков товаров, работ и услуг;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Arial"/>
              </a:rPr>
              <a:t>Участие в торгах возможно из любой точки мира, не выходя из своего офиса.</a:t>
            </a:r>
          </a:p>
        </p:txBody>
      </p:sp>
    </p:spTree>
    <p:extLst>
      <p:ext uri="{BB962C8B-B14F-4D97-AF65-F5344CB8AC3E}">
        <p14:creationId xmlns:p14="http://schemas.microsoft.com/office/powerpoint/2010/main" val="29518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26820" y="11663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11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ЭТП как инструмент развития бизнеса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84720" y="1484784"/>
            <a:ext cx="7373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ЭТП - </a:t>
            </a:r>
            <a:r>
              <a:rPr lang="ru-RU" sz="1600" i="1" dirty="0" smtClean="0"/>
              <a:t>мощный маркетинговый инструмент </a:t>
            </a:r>
            <a:r>
              <a:rPr lang="ru-RU" sz="1600" i="1" dirty="0"/>
              <a:t>для исследований рынка и продвижения </a:t>
            </a:r>
            <a:r>
              <a:rPr lang="ru-RU" sz="1600" i="1" dirty="0" smtClean="0"/>
              <a:t>собственной компетенции (продукта/услуги) на рынке</a:t>
            </a:r>
            <a:r>
              <a:rPr lang="ru-RU" sz="1600" dirty="0" smtClean="0"/>
              <a:t>.</a:t>
            </a:r>
          </a:p>
        </p:txBody>
      </p:sp>
      <p:pic>
        <p:nvPicPr>
          <p:cNvPr id="1026" name="Picture 2" descr="C:\Users\User\Desktop\145724844114154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02785"/>
            <a:ext cx="2304256" cy="126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84720" y="2132856"/>
            <a:ext cx="4999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Обеспечение выхода компании на рынок через портал ЭТП: 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47696" y="2722369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463" indent="-271463" algn="ctr">
              <a:buFont typeface="Wingdings" panose="05000000000000000000" pitchFamily="2" charset="2"/>
              <a:buChar char="ü"/>
            </a:pPr>
            <a:r>
              <a:rPr lang="ru-RU" sz="1600" dirty="0" smtClean="0"/>
              <a:t>Специалист компании по тендерам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364315" y="2722369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1600" dirty="0" smtClean="0"/>
              <a:t>Привлеченный эксперт по тендерам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1691680" y="3409627"/>
            <a:ext cx="7286722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Задачи: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1500" dirty="0" smtClean="0"/>
              <a:t>Мониторинг </a:t>
            </a:r>
            <a:r>
              <a:rPr lang="ru-RU" sz="1500" dirty="0"/>
              <a:t>государственных и коммерческих заказов по профилю организации;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1500" dirty="0" smtClean="0"/>
              <a:t>Подготовка </a:t>
            </a:r>
            <a:r>
              <a:rPr lang="ru-RU" sz="1500" dirty="0"/>
              <a:t>документов для участия в аукционах, конкурсах, запросах ценовых предложений, котировках;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1500" dirty="0" smtClean="0"/>
              <a:t>Работа </a:t>
            </a:r>
            <a:r>
              <a:rPr lang="ru-RU" sz="1500" dirty="0"/>
              <a:t>на электронных торговых площадках (подача заявок, участие в электронных аукционах, отслеживание изменений в документации, подача запросов, контроль оплаты и возврата обеспечения заявок, непосредственное проведение </a:t>
            </a:r>
            <a:r>
              <a:rPr lang="ru-RU" sz="1500" dirty="0" err="1"/>
              <a:t>on-line</a:t>
            </a:r>
            <a:r>
              <a:rPr lang="ru-RU" sz="1500" dirty="0"/>
              <a:t> </a:t>
            </a:r>
            <a:r>
              <a:rPr lang="ru-RU" sz="1500" dirty="0" smtClean="0"/>
              <a:t>торгов, финансовое обеспечение договоров (банковская гарантия);</a:t>
            </a:r>
            <a:endParaRPr lang="ru-RU" sz="1500" dirty="0"/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1500" dirty="0" smtClean="0"/>
              <a:t>Поддержка </a:t>
            </a:r>
            <a:r>
              <a:rPr lang="ru-RU" sz="1500" dirty="0"/>
              <a:t>работоспособности электронной подписи (получение, </a:t>
            </a:r>
            <a:r>
              <a:rPr lang="ru-RU" sz="1500" dirty="0" smtClean="0"/>
              <a:t>продление, контроль </a:t>
            </a:r>
            <a:r>
              <a:rPr lang="ru-RU" sz="1500" dirty="0"/>
              <a:t>срока действия </a:t>
            </a:r>
            <a:r>
              <a:rPr lang="ru-RU" sz="1500" dirty="0" smtClean="0"/>
              <a:t> </a:t>
            </a:r>
            <a:r>
              <a:rPr lang="ru-RU" sz="1500" dirty="0"/>
              <a:t>и аннулирование сертификата, </a:t>
            </a:r>
            <a:r>
              <a:rPr lang="ru-RU" sz="1500" dirty="0" smtClean="0"/>
              <a:t>регистрация </a:t>
            </a:r>
            <a:r>
              <a:rPr lang="ru-RU" sz="1500" dirty="0"/>
              <a:t>ЭП на электронных площадках);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ru-RU" sz="1500" dirty="0" smtClean="0"/>
              <a:t>Работа </a:t>
            </a:r>
            <a:r>
              <a:rPr lang="ru-RU" sz="1500" dirty="0"/>
              <a:t>с информационными базами </a:t>
            </a:r>
            <a:r>
              <a:rPr lang="ru-RU" sz="1500" dirty="0" smtClean="0"/>
              <a:t>ЭТП.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272665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26820" y="11663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12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ЭТП как инструмент развития бизнеса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84720" y="1484784"/>
            <a:ext cx="737387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b="1" i="1" dirty="0" smtClean="0">
                <a:solidFill>
                  <a:prstClr val="black"/>
                </a:solidFill>
              </a:rPr>
              <a:t>Возможности </a:t>
            </a:r>
            <a:r>
              <a:rPr lang="ru-RU" sz="1600" dirty="0" smtClean="0">
                <a:solidFill>
                  <a:prstClr val="black"/>
                </a:solidFill>
              </a:rPr>
              <a:t>ЭТП для бизнеса:</a:t>
            </a:r>
          </a:p>
          <a:p>
            <a:pPr lvl="0"/>
            <a:endParaRPr lang="ru-RU" sz="800" dirty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solidFill>
                  <a:prstClr val="black"/>
                </a:solidFill>
              </a:rPr>
              <a:t>продвижение продукции на рынок (</a:t>
            </a:r>
            <a:r>
              <a:rPr lang="ru-RU" sz="1600" dirty="0">
                <a:solidFill>
                  <a:srgbClr val="333333"/>
                </a:solidFill>
                <a:latin typeface="Helvetica Neue"/>
              </a:rPr>
              <a:t>рассылки заинтересованным партнерам, ответы на запросы котировок, заключения сделок в он-</a:t>
            </a:r>
            <a:r>
              <a:rPr lang="ru-RU" sz="1600" dirty="0" err="1">
                <a:solidFill>
                  <a:srgbClr val="333333"/>
                </a:solidFill>
                <a:latin typeface="Helvetica Neue"/>
              </a:rPr>
              <a:t>лайн</a:t>
            </a:r>
            <a:r>
              <a:rPr lang="ru-RU" sz="1600" dirty="0">
                <a:solidFill>
                  <a:srgbClr val="333333"/>
                </a:solidFill>
                <a:latin typeface="Helvetica Neue"/>
              </a:rPr>
              <a:t> </a:t>
            </a:r>
            <a:r>
              <a:rPr lang="ru-RU" sz="1600" dirty="0" smtClean="0">
                <a:solidFill>
                  <a:srgbClr val="333333"/>
                </a:solidFill>
                <a:latin typeface="Helvetica Neue"/>
              </a:rPr>
              <a:t>режиме);</a:t>
            </a:r>
            <a:endParaRPr lang="ru-RU" sz="1600" dirty="0" smtClean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solidFill>
                  <a:prstClr val="black"/>
                </a:solidFill>
              </a:rPr>
              <a:t>ускоренный </a:t>
            </a:r>
            <a:r>
              <a:rPr lang="ru-RU" sz="1600" dirty="0">
                <a:solidFill>
                  <a:prstClr val="black"/>
                </a:solidFill>
              </a:rPr>
              <a:t>доступ к рынку (время выхода на рынок конечных потребителей сокращается на 30—60%);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расширение рынка сбыта: ЭТП как еще один мощный канал сбыта помимо традиционных (прямые продажи, дистрибуторская сеть и т. д.);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возможность ликвидации устаревших товаров и излишков продукции;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улучшение сервиса и его персонифицирование;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получение дополнительной информации о покупателях;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концентрация отраслевого опыта и стандартизация, в том числе формирование единой базы данных предприятий и продукции в пределах одной отрасли;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равные возможности доступа на рынок для всех участников, в том числе и предприятий малого бизнеса.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92883" y="5661248"/>
            <a:ext cx="4097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Снижение себестоимости и повышение конкурентоспособности на рынке</a:t>
            </a:r>
            <a:endParaRPr lang="ru-RU" sz="1600" b="1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3768689" y="583443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User\Desktop\tehnika-prodaz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589" y="5594312"/>
            <a:ext cx="1376100" cy="10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99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19071" y="108965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13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Технология работы ЭТП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7801" y="1361673"/>
            <a:ext cx="3696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Заказчик: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Размещает лоты аукционов;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Заключает контракты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:\Users\User\Desktop\akkrche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88190"/>
            <a:ext cx="5436421" cy="397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104119" y="1361673"/>
            <a:ext cx="38173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Поставщик: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Подает заявки;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Участвует в торгах;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Заключает контракты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dirty="0" smtClean="0">
              <a:solidFill>
                <a:srgbClr val="252525"/>
              </a:solidFill>
              <a:latin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2636912"/>
            <a:ext cx="2736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Юридическую значимость совершаемым действиям придает электронная цифровая подпись (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ЭЦП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которой подписывают всю направляемую на площадку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информацию.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ЭЦП также позволяет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защитить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направленную информацию от несанкционированных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попыток ее изменения.</a:t>
            </a: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600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9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44408" y="93663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14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Открытый аукцион в электронной форме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076" y="1556792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1600" b="1" dirty="0"/>
              <a:t>Открытый аукцион в электронной форме (</a:t>
            </a:r>
            <a:r>
              <a:rPr lang="ru-RU" sz="1600" b="1" i="1" dirty="0"/>
              <a:t>ОАЭФ</a:t>
            </a:r>
            <a:r>
              <a:rPr lang="ru-RU" sz="1600" b="1" dirty="0"/>
              <a:t>)</a:t>
            </a:r>
            <a:r>
              <a:rPr lang="ru-RU" sz="1600" dirty="0"/>
              <a:t> </a:t>
            </a:r>
            <a:r>
              <a:rPr lang="ru-RU" sz="1600" dirty="0" smtClean="0"/>
              <a:t>— аукцион</a:t>
            </a:r>
            <a:r>
              <a:rPr lang="ru-RU" sz="1600" dirty="0"/>
              <a:t>, проводимый в электронной форме на </a:t>
            </a:r>
            <a:r>
              <a:rPr lang="ru-RU" sz="1600" dirty="0" smtClean="0"/>
              <a:t>сайте аккредитованных ЭТП </a:t>
            </a:r>
            <a:r>
              <a:rPr lang="ru-RU" sz="1600" dirty="0"/>
              <a:t>в сети Интернет в порядке, установленном </a:t>
            </a:r>
            <a:r>
              <a:rPr lang="ru-RU" sz="1600" dirty="0" smtClean="0"/>
              <a:t>ФЗ </a:t>
            </a:r>
            <a:r>
              <a:rPr lang="ru-RU" sz="1600" dirty="0"/>
              <a:t>от 5 апреля 2013 г. № 44-ФЗ «О контрактной системе в сфере закупок товаров, работ, услуг для обеспечения государственных и муниципальных нужд</a:t>
            </a:r>
            <a:r>
              <a:rPr lang="ru-RU" sz="1600" dirty="0" smtClean="0"/>
              <a:t>».</a:t>
            </a:r>
          </a:p>
          <a:p>
            <a:endParaRPr lang="ru-RU" sz="1600" dirty="0" smtClean="0">
              <a:solidFill>
                <a:srgbClr val="000000"/>
              </a:solidFill>
              <a:latin typeface="Linux Libertine"/>
            </a:endParaRPr>
          </a:p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Регламент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проведения открытых аукционов в электронной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форме:</a:t>
            </a:r>
          </a:p>
          <a:p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Регистрация участников закупки на ЭТП, подача заявки.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случае если подана или признана соответствующей только одна заявка, аукцион считается не состоявшимся и контракт заключается с единственным участником по максимальной цене.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Аукцион проходит на понижение цены.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момент начала аукциона у участника появляется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сделать ценовое предложение на понижение максимальной цены контракта в размере шага аукциона, который составляет от 0,5 процента до пяти процентов начальной (максимальной) цены контракта, воспользовавшись специальной формой на сайте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66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15900" y="11663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15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Открытый аукцион в электронной форме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556792"/>
            <a:ext cx="813876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Участник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может неоднократно подавать ценовые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предложения.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5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Торги считаются завершенными, если через 10 минут с момента начала торгов или последнего предложения по цене от участника не поступило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предложения 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более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низкой ценой.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5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После завершения подачи предложений и выявлении победителя аукциона, включается режим дополнительной подачи предложений на 10 минут, для выявления следующих за победителем участников.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Победителем признается участник, предложивший наиболее низкую цену контракта.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Выявляется участник сделавший лучшее предложение по цене, следующее за предложением победителя.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Система в течение нескольких минут автоматически формирует протокол с итогами торгов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User\Desktop\img_kwsc8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630506"/>
            <a:ext cx="3900258" cy="174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40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34569" y="11663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16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Подача заявки на участие в ОАЭФ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076" y="1556792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 smtClean="0"/>
              <a:t>На электронной площадке в </a:t>
            </a:r>
            <a:r>
              <a:rPr lang="ru-RU" sz="1600" dirty="0"/>
              <a:t>разделе «Извещения» участник может ознакомиться с аукционами, а так же с документацией об аукционе</a:t>
            </a:r>
            <a:r>
              <a:rPr lang="ru-RU" sz="1600" dirty="0" smtClean="0"/>
              <a:t>.</a:t>
            </a:r>
          </a:p>
          <a:p>
            <a:pPr algn="just"/>
            <a:r>
              <a:rPr lang="ru-RU" sz="1600" dirty="0" smtClean="0"/>
              <a:t>Для </a:t>
            </a:r>
            <a:r>
              <a:rPr lang="ru-RU" sz="1600" dirty="0"/>
              <a:t>подачи заявки на участие в аукционе необходимо кликнуть на интересующий аукцион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1026" name="Рисунок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8" t="18179" r="10039" b="6004"/>
          <a:stretch>
            <a:fillRect/>
          </a:stretch>
        </p:blipFill>
        <p:spPr bwMode="auto">
          <a:xfrm>
            <a:off x="2123728" y="2564904"/>
            <a:ext cx="6626598" cy="3947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28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26820" y="116632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17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Подача заявки на участие в ОАЭФ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076" y="155679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Для формирования заявки на участие необходимо нажать на клавишу «Подать заявку на участие»</a:t>
            </a:r>
            <a:r>
              <a:rPr lang="ru-RU" sz="1600" b="1" dirty="0"/>
              <a:t> </a:t>
            </a:r>
            <a:r>
              <a:rPr lang="ru-RU" sz="1600" dirty="0"/>
              <a:t>электронном </a:t>
            </a:r>
            <a:r>
              <a:rPr lang="ru-RU" sz="1600" dirty="0" smtClean="0"/>
              <a:t>аукционе.</a:t>
            </a:r>
            <a:endParaRPr lang="ru-RU" sz="1600" dirty="0"/>
          </a:p>
        </p:txBody>
      </p:sp>
      <p:pic>
        <p:nvPicPr>
          <p:cNvPr id="2050" name="Рисунок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t="11354" r="4008" b="6207"/>
          <a:stretch>
            <a:fillRect/>
          </a:stretch>
        </p:blipFill>
        <p:spPr bwMode="auto">
          <a:xfrm>
            <a:off x="1475656" y="2276873"/>
            <a:ext cx="7181059" cy="4111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34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26820" y="93663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18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Подача заявки на участие в ОАЭФ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076" y="1556792"/>
            <a:ext cx="8208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 открывшейся форме в</a:t>
            </a:r>
            <a:r>
              <a:rPr lang="ru-RU" sz="1600" dirty="0"/>
              <a:t> </a:t>
            </a:r>
            <a:r>
              <a:rPr lang="ru-RU" sz="1600" dirty="0" smtClean="0"/>
              <a:t>области </a:t>
            </a:r>
            <a:r>
              <a:rPr lang="ru-RU" sz="1600" dirty="0"/>
              <a:t>«Общие сведения» </a:t>
            </a:r>
            <a:r>
              <a:rPr lang="ru-RU" sz="1600" dirty="0" smtClean="0"/>
              <a:t>содержится краткая информация </a:t>
            </a:r>
            <a:r>
              <a:rPr lang="ru-RU" sz="1600" dirty="0"/>
              <a:t>об </a:t>
            </a:r>
            <a:r>
              <a:rPr lang="ru-RU" sz="1600" dirty="0" smtClean="0"/>
              <a:t>ОАЭФ, </a:t>
            </a:r>
            <a:r>
              <a:rPr lang="ru-RU" sz="1600" dirty="0"/>
              <a:t>на который подается заявка.</a:t>
            </a:r>
          </a:p>
          <a:p>
            <a:r>
              <a:rPr lang="ru-RU" sz="1600" i="1" dirty="0"/>
              <a:t>В поле «№ счета»</a:t>
            </a:r>
            <a:r>
              <a:rPr lang="ru-RU" sz="1600" dirty="0"/>
              <a:t> необходимо выбрать номер виртуального счета, на котором будет осуществляться блокирование обеспечения заявки на участие</a:t>
            </a:r>
            <a:r>
              <a:rPr lang="ru-RU" sz="1600" dirty="0" smtClean="0"/>
              <a:t>.</a:t>
            </a:r>
          </a:p>
          <a:p>
            <a:endParaRPr lang="ru-RU" sz="1600" dirty="0" smtClean="0"/>
          </a:p>
          <a:p>
            <a:r>
              <a:rPr lang="ru-RU" sz="1600" dirty="0" smtClean="0"/>
              <a:t>Рабочие области для внесения сведений и прикрепления документов: </a:t>
            </a:r>
            <a:r>
              <a:rPr lang="ru-RU" sz="1600" b="1" dirty="0"/>
              <a:t>«Первая часть заявки</a:t>
            </a:r>
            <a:r>
              <a:rPr lang="ru-RU" sz="1600" b="1" dirty="0" smtClean="0"/>
              <a:t>» </a:t>
            </a:r>
            <a:r>
              <a:rPr lang="ru-RU" sz="1600" dirty="0" smtClean="0"/>
              <a:t>и </a:t>
            </a:r>
            <a:r>
              <a:rPr lang="ru-RU" sz="1600" b="1" dirty="0" smtClean="0"/>
              <a:t>«Вторая </a:t>
            </a:r>
            <a:r>
              <a:rPr lang="ru-RU" sz="1600" b="1" dirty="0"/>
              <a:t>часть </a:t>
            </a:r>
            <a:r>
              <a:rPr lang="ru-RU" sz="1600" b="1"/>
              <a:t>заявки</a:t>
            </a:r>
            <a:r>
              <a:rPr lang="ru-RU" sz="1600" b="1" smtClean="0"/>
              <a:t>».</a:t>
            </a:r>
            <a:endParaRPr lang="ru-RU" sz="1600" b="1" dirty="0"/>
          </a:p>
        </p:txBody>
      </p:sp>
      <p:pic>
        <p:nvPicPr>
          <p:cNvPr id="3074" name="Рисунок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4" t="15202" r="9761" b="6857"/>
          <a:stretch>
            <a:fillRect/>
          </a:stretch>
        </p:blipFill>
        <p:spPr bwMode="auto">
          <a:xfrm>
            <a:off x="2072833" y="3372674"/>
            <a:ext cx="6235057" cy="335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15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43254" y="107249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19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Обеспечение заявки на участие в ОАЭФ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9533" y="2244351"/>
            <a:ext cx="4069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/>
              </a:rPr>
              <a:t>Участники </a:t>
            </a:r>
            <a:r>
              <a:rPr lang="ru-RU" sz="1600" dirty="0">
                <a:latin typeface="Arial"/>
              </a:rPr>
              <a:t>размещения </a:t>
            </a:r>
            <a:r>
              <a:rPr lang="ru-RU" sz="1600" dirty="0" smtClean="0">
                <a:latin typeface="Arial"/>
              </a:rPr>
              <a:t>заказа: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b="1" dirty="0" smtClean="0">
                <a:latin typeface="Arial"/>
              </a:rPr>
              <a:t>обязаны </a:t>
            </a:r>
            <a:r>
              <a:rPr lang="ru-RU" sz="1600" b="1" dirty="0">
                <a:latin typeface="Arial"/>
              </a:rPr>
              <a:t>перевести эти средства со своего счета на счет </a:t>
            </a:r>
            <a:r>
              <a:rPr lang="ru-RU" sz="1600" b="1" dirty="0" smtClean="0">
                <a:latin typeface="Arial"/>
              </a:rPr>
              <a:t>ЭТП </a:t>
            </a:r>
            <a:r>
              <a:rPr lang="ru-RU" sz="1600" b="1" dirty="0">
                <a:latin typeface="Arial"/>
              </a:rPr>
              <a:t>на время проведения процедуры торгов</a:t>
            </a:r>
            <a:r>
              <a:rPr lang="ru-RU" sz="1600" b="1" dirty="0" smtClean="0">
                <a:latin typeface="Arial"/>
              </a:rPr>
              <a:t>.</a:t>
            </a:r>
            <a:endParaRPr lang="ru-RU" sz="1600" b="1" dirty="0">
              <a:latin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8755" y="1628799"/>
            <a:ext cx="8293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/>
              </a:rPr>
              <a:t>Согласно положениям Федерального закона </a:t>
            </a:r>
            <a:r>
              <a:rPr lang="ru-RU" sz="1600" dirty="0">
                <a:latin typeface="Arial"/>
              </a:rPr>
              <a:t>от 5 апреля 2013 г. № 44-ФЗ</a:t>
            </a:r>
            <a:r>
              <a:rPr lang="ru-RU" sz="1600" dirty="0" smtClean="0">
                <a:latin typeface="Arial"/>
              </a:rPr>
              <a:t> при публикации извещения о проведении торгов: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4515" y="2244353"/>
            <a:ext cx="40693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/>
              </a:rPr>
              <a:t>Заказчик </a:t>
            </a:r>
            <a:r>
              <a:rPr lang="ru-RU" sz="1600" dirty="0">
                <a:latin typeface="Arial"/>
              </a:rPr>
              <a:t>обязан установить требование о предоставлении размера обеспечения </a:t>
            </a:r>
            <a:r>
              <a:rPr lang="ru-RU" sz="1600" dirty="0" smtClean="0">
                <a:latin typeface="Arial"/>
              </a:rPr>
              <a:t>заявки: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b="1" dirty="0" smtClean="0">
                <a:latin typeface="Arial"/>
              </a:rPr>
              <a:t>от </a:t>
            </a:r>
            <a:r>
              <a:rPr lang="ru-RU" sz="1600" b="1" dirty="0">
                <a:latin typeface="Arial"/>
              </a:rPr>
              <a:t>0,5 до 5 % начальной суммы </a:t>
            </a:r>
            <a:r>
              <a:rPr lang="ru-RU" sz="1600" b="1" dirty="0" smtClean="0">
                <a:latin typeface="Arial"/>
              </a:rPr>
              <a:t>контракта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4515" y="3746450"/>
            <a:ext cx="827796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Закон также </a:t>
            </a:r>
            <a:r>
              <a:rPr lang="ru-RU" sz="1600" dirty="0"/>
              <a:t>предусматривает возможность установления заказчиком требования о предоставлении </a:t>
            </a:r>
            <a:r>
              <a:rPr lang="ru-RU" sz="1600" i="1" dirty="0"/>
              <a:t>обеспечения исполнения </a:t>
            </a:r>
            <a:r>
              <a:rPr lang="ru-RU" sz="1600" i="1" dirty="0" smtClean="0"/>
              <a:t>контракта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В данном случае контракт </a:t>
            </a:r>
            <a:r>
              <a:rPr lang="ru-RU" sz="1600" dirty="0"/>
              <a:t>заключается только после предоставления победителем аукциона </a:t>
            </a:r>
            <a:r>
              <a:rPr lang="ru-RU" sz="1600" dirty="0" smtClean="0"/>
              <a:t>такого обеспечения.</a:t>
            </a:r>
          </a:p>
          <a:p>
            <a:r>
              <a:rPr lang="ru-RU" sz="1600" dirty="0" smtClean="0"/>
              <a:t>Размер</a:t>
            </a:r>
            <a:r>
              <a:rPr lang="ru-RU" sz="1600" dirty="0"/>
              <a:t>, срок и порядок предоставления обеспечения </a:t>
            </a:r>
            <a:r>
              <a:rPr lang="ru-RU" sz="1600" dirty="0" smtClean="0"/>
              <a:t>указывается </a:t>
            </a:r>
            <a:r>
              <a:rPr lang="ru-RU" sz="1600" dirty="0"/>
              <a:t>в документации об </a:t>
            </a:r>
            <a:r>
              <a:rPr lang="ru-RU" sz="1600" dirty="0" smtClean="0"/>
              <a:t>ОАЭФ.</a:t>
            </a:r>
          </a:p>
          <a:p>
            <a:r>
              <a:rPr lang="ru-RU" sz="1600" u="sng" dirty="0" smtClean="0"/>
              <a:t>Виды обеспечения:</a:t>
            </a:r>
            <a:endParaRPr lang="ru-RU" sz="1600" u="sng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 smtClean="0"/>
              <a:t>безотзывная </a:t>
            </a:r>
            <a:r>
              <a:rPr lang="ru-RU" sz="1600" dirty="0"/>
              <a:t>банковская </a:t>
            </a:r>
            <a:r>
              <a:rPr lang="ru-RU" sz="1600" dirty="0" smtClean="0"/>
              <a:t>гарантия;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 smtClean="0"/>
              <a:t>залог </a:t>
            </a:r>
            <a:r>
              <a:rPr lang="ru-RU" sz="1600" dirty="0"/>
              <a:t>денежных </a:t>
            </a:r>
            <a:r>
              <a:rPr lang="ru-RU" sz="1600" dirty="0" smtClean="0"/>
              <a:t>средств,</a:t>
            </a:r>
          </a:p>
          <a:p>
            <a:pPr indent="271463"/>
            <a:r>
              <a:rPr lang="ru-RU" sz="1600" dirty="0" smtClean="0"/>
              <a:t>в </a:t>
            </a:r>
            <a:r>
              <a:rPr lang="ru-RU" sz="1600" dirty="0"/>
              <a:t>том числе в форме вклада (депозита).</a:t>
            </a:r>
          </a:p>
          <a:p>
            <a:endParaRPr lang="ru-RU" sz="1600" dirty="0"/>
          </a:p>
        </p:txBody>
      </p:sp>
      <p:pic>
        <p:nvPicPr>
          <p:cNvPr id="2050" name="Picture 2" descr="C:\Users\User\Desktop\84116377_preview_1211301036_C4E5EDFCE3E8203130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085184"/>
            <a:ext cx="2765363" cy="155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90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!!!!WORK\Технопарк\Preza\JPG\преза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244408" y="110869"/>
            <a:ext cx="463550" cy="785812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</a:t>
            </a:r>
            <a:endParaRPr lang="ru-RU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619672" y="765646"/>
            <a:ext cx="583264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B80000"/>
                </a:solidFill>
                <a:cs typeface="Arial" charset="0"/>
              </a:rPr>
              <a:t>Заключение контракта </a:t>
            </a:r>
            <a:endParaRPr lang="ru-RU" sz="2000" b="1" dirty="0">
              <a:solidFill>
                <a:srgbClr val="B8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7835" y="1628800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Arial"/>
              </a:rPr>
              <a:t>По итогам аукциона с победителем заключается </a:t>
            </a:r>
            <a:r>
              <a:rPr lang="ru-RU" sz="1600" b="1" dirty="0">
                <a:latin typeface="Arial"/>
              </a:rPr>
              <a:t>государственный контракт</a:t>
            </a:r>
            <a:r>
              <a:rPr lang="ru-RU" sz="1600" dirty="0">
                <a:latin typeface="Arial"/>
              </a:rPr>
              <a:t>. </a:t>
            </a:r>
          </a:p>
          <a:p>
            <a:r>
              <a:rPr lang="ru-RU" sz="1600" dirty="0" smtClean="0">
                <a:latin typeface="Arial"/>
              </a:rPr>
              <a:t>Процедура </a:t>
            </a:r>
            <a:r>
              <a:rPr lang="ru-RU" sz="1600" dirty="0">
                <a:latin typeface="Arial"/>
              </a:rPr>
              <a:t>и сроки заключения контракта регламентированы </a:t>
            </a:r>
            <a:r>
              <a:rPr lang="ru-RU" sz="1600" dirty="0" smtClean="0"/>
              <a:t>Федеральным законом </a:t>
            </a:r>
            <a:r>
              <a:rPr lang="ru-RU" sz="1600" dirty="0"/>
              <a:t>от 5 апреля 2013 г. № 44-ФЗ «О контрактной системе в сфере закупок товаров, работ, услуг для обеспечения государственных и муниципальных нужд</a:t>
            </a:r>
            <a:r>
              <a:rPr lang="ru-RU" sz="1600" dirty="0" smtClean="0"/>
              <a:t>»</a:t>
            </a:r>
            <a:r>
              <a:rPr lang="ru-RU" sz="1600" dirty="0" smtClean="0">
                <a:latin typeface="Arial"/>
              </a:rPr>
              <a:t>.</a:t>
            </a:r>
            <a:endParaRPr lang="ru-RU" sz="1600" dirty="0">
              <a:latin typeface="Arial"/>
            </a:endParaRPr>
          </a:p>
          <a:p>
            <a:r>
              <a:rPr lang="ru-RU" sz="1600" i="1" u="sng" dirty="0">
                <a:latin typeface="Arial"/>
              </a:rPr>
              <a:t>Особенность </a:t>
            </a:r>
            <a:r>
              <a:rPr lang="ru-RU" sz="1600" i="1" u="sng" dirty="0" smtClean="0">
                <a:latin typeface="Arial"/>
              </a:rPr>
              <a:t>процедуры заключения</a:t>
            </a:r>
            <a:r>
              <a:rPr lang="ru-RU" sz="1600" u="sng" dirty="0" smtClean="0">
                <a:latin typeface="Arial"/>
              </a:rPr>
              <a:t>: </a:t>
            </a:r>
            <a:r>
              <a:rPr lang="ru-RU" sz="1600" dirty="0" smtClean="0">
                <a:latin typeface="Arial"/>
              </a:rPr>
              <a:t>в электронной </a:t>
            </a:r>
            <a:r>
              <a:rPr lang="ru-RU" sz="1600" dirty="0">
                <a:latin typeface="Arial"/>
              </a:rPr>
              <a:t>форме, с применением </a:t>
            </a:r>
            <a:r>
              <a:rPr lang="ru-RU" sz="1600" dirty="0" smtClean="0">
                <a:latin typeface="Arial"/>
              </a:rPr>
              <a:t>ЭЦП</a:t>
            </a:r>
            <a:r>
              <a:rPr lang="ru-RU" sz="1600" dirty="0">
                <a:latin typeface="Arial"/>
              </a:rPr>
              <a:t> на сайте </a:t>
            </a:r>
            <a:r>
              <a:rPr lang="ru-RU" sz="1600" dirty="0" smtClean="0">
                <a:latin typeface="Arial"/>
              </a:rPr>
              <a:t>ЭТП, </a:t>
            </a:r>
            <a:r>
              <a:rPr lang="ru-RU" sz="1600" dirty="0">
                <a:latin typeface="Arial"/>
              </a:rPr>
              <a:t>на которой проводился аукцион. </a:t>
            </a:r>
            <a:r>
              <a:rPr lang="ru-RU" sz="1600" dirty="0" smtClean="0">
                <a:latin typeface="Arial"/>
              </a:rPr>
              <a:t>При этом контракты</a:t>
            </a:r>
            <a:r>
              <a:rPr lang="ru-RU" sz="1600" dirty="0">
                <a:latin typeface="Arial"/>
              </a:rPr>
              <a:t>, подписанные в бумажной </a:t>
            </a:r>
            <a:r>
              <a:rPr lang="ru-RU" sz="1600" dirty="0" smtClean="0">
                <a:latin typeface="Arial"/>
              </a:rPr>
              <a:t>форме, не действительны (!)</a:t>
            </a:r>
            <a:endParaRPr lang="ru-RU" sz="1600" i="1" u="sng" dirty="0" smtClean="0">
              <a:latin typeface="Arial"/>
            </a:endParaRPr>
          </a:p>
          <a:p>
            <a:r>
              <a:rPr lang="ru-RU" sz="1600" i="1" u="sng" dirty="0" smtClean="0">
                <a:latin typeface="Arial"/>
              </a:rPr>
              <a:t>В </a:t>
            </a:r>
            <a:r>
              <a:rPr lang="ru-RU" sz="1600" i="1" u="sng" dirty="0">
                <a:latin typeface="Arial"/>
              </a:rPr>
              <a:t>случае уклонения или нарушения сроков подписания</a:t>
            </a:r>
            <a:r>
              <a:rPr lang="ru-RU" sz="1600" dirty="0">
                <a:latin typeface="Arial"/>
              </a:rPr>
              <a:t> государственного контракта поставщиком, </a:t>
            </a:r>
            <a:r>
              <a:rPr lang="ru-RU" sz="1600" dirty="0" smtClean="0">
                <a:latin typeface="Arial"/>
              </a:rPr>
              <a:t>заказчик:</a:t>
            </a:r>
          </a:p>
        </p:txBody>
      </p:sp>
      <p:pic>
        <p:nvPicPr>
          <p:cNvPr id="1026" name="Picture 2" descr="C:\Users\User\Desktop\1444240585_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93096"/>
            <a:ext cx="3515249" cy="166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0229" y="4183345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latin typeface="Arial"/>
              </a:rPr>
              <a:t>обязан заключить контракт с организацией, занявшей второе место;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ru-RU" sz="1600" dirty="0">
                <a:latin typeface="Arial"/>
              </a:rPr>
              <a:t>передать в Федеральную антимонопольную службу (ФАС) сведения об уклонившемся поставщике.</a:t>
            </a:r>
          </a:p>
          <a:p>
            <a:pPr marL="271463" lvl="0"/>
            <a:r>
              <a:rPr lang="ru-RU" sz="1600" dirty="0">
                <a:latin typeface="Arial"/>
              </a:rPr>
              <a:t>ФАС размещает сведения об уклонившемся поставщике в Реестре недобросовестных поставщиков.</a:t>
            </a:r>
          </a:p>
        </p:txBody>
      </p:sp>
    </p:spTree>
    <p:extLst>
      <p:ext uri="{BB962C8B-B14F-4D97-AF65-F5344CB8AC3E}">
        <p14:creationId xmlns:p14="http://schemas.microsoft.com/office/powerpoint/2010/main" val="396467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D:\!!!!WORK\Технопарк\Preza\JPG\преза_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35" y="11663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11"/>
          <p:cNvSpPr>
            <a:spLocks noChangeArrowheads="1"/>
          </p:cNvSpPr>
          <p:nvPr/>
        </p:nvSpPr>
        <p:spPr bwMode="auto">
          <a:xfrm>
            <a:off x="5004048" y="3284984"/>
            <a:ext cx="398970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000" b="1" dirty="0" smtClean="0">
                <a:solidFill>
                  <a:srgbClr val="C00000"/>
                </a:solidFill>
                <a:cs typeface="Arial" charset="0"/>
              </a:rPr>
              <a:t>Инновационный Технопарк «ИДЕЯ»</a:t>
            </a:r>
          </a:p>
          <a:p>
            <a:endParaRPr lang="ru-RU" sz="2000" b="1" dirty="0">
              <a:solidFill>
                <a:srgbClr val="C00000"/>
              </a:solidFill>
              <a:cs typeface="Arial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cs typeface="Arial" charset="0"/>
              </a:rPr>
              <a:t>www.tpidea.ru</a:t>
            </a:r>
          </a:p>
          <a:p>
            <a:r>
              <a:rPr lang="ru-RU" sz="2000" b="1" dirty="0" smtClean="0">
                <a:solidFill>
                  <a:srgbClr val="C00000"/>
                </a:solidFill>
                <a:cs typeface="Arial" charset="0"/>
              </a:rPr>
              <a:t>тел. +7 (843) 570-68-50</a:t>
            </a:r>
            <a:endParaRPr lang="ru-RU" sz="2000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69865" y="1988839"/>
            <a:ext cx="4128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СПАСИБО ЗА ВНИМАНИЕ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836408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3803</TotalTime>
  <Words>1070</Words>
  <Application>Microsoft Office PowerPoint</Application>
  <PresentationFormat>Экран (4:3)</PresentationFormat>
  <Paragraphs>180</Paragraphs>
  <Slides>21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645</cp:revision>
  <dcterms:created xsi:type="dcterms:W3CDTF">2010-06-02T12:02:29Z</dcterms:created>
  <dcterms:modified xsi:type="dcterms:W3CDTF">2016-11-09T08:24:40Z</dcterms:modified>
</cp:coreProperties>
</file>