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sldIdLst>
    <p:sldId id="272" r:id="rId2"/>
    <p:sldId id="298" r:id="rId3"/>
    <p:sldId id="274" r:id="rId4"/>
    <p:sldId id="285" r:id="rId5"/>
    <p:sldId id="295" r:id="rId6"/>
    <p:sldId id="286" r:id="rId7"/>
    <p:sldId id="287" r:id="rId8"/>
    <p:sldId id="299" r:id="rId9"/>
    <p:sldId id="288" r:id="rId10"/>
    <p:sldId id="289" r:id="rId11"/>
    <p:sldId id="300" r:id="rId12"/>
    <p:sldId id="296" r:id="rId13"/>
    <p:sldId id="290" r:id="rId14"/>
    <p:sldId id="291" r:id="rId15"/>
    <p:sldId id="292" r:id="rId16"/>
    <p:sldId id="293" r:id="rId17"/>
    <p:sldId id="297" r:id="rId18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9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7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6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5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14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33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520" algn="l" defTabSz="914380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504" y="-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8" tIns="45718" rIns="91438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90" indent="0" algn="ctr">
              <a:buNone/>
              <a:defRPr sz="1900"/>
            </a:lvl2pPr>
            <a:lvl3pPr marL="914380" indent="0" algn="ctr">
              <a:buNone/>
              <a:defRPr sz="1900"/>
            </a:lvl3pPr>
            <a:lvl4pPr marL="1371570" indent="0" algn="ctr">
              <a:buNone/>
              <a:defRPr sz="1700"/>
            </a:lvl4pPr>
            <a:lvl5pPr marL="1828760" indent="0" algn="ctr">
              <a:buNone/>
              <a:defRPr sz="1700"/>
            </a:lvl5pPr>
            <a:lvl6pPr marL="2285950" indent="0" algn="ctr">
              <a:buNone/>
              <a:defRPr sz="1700"/>
            </a:lvl6pPr>
            <a:lvl7pPr marL="2743140" indent="0" algn="ctr">
              <a:buNone/>
              <a:defRPr sz="1700"/>
            </a:lvl7pPr>
            <a:lvl8pPr marL="3200330" indent="0" algn="ctr">
              <a:buNone/>
              <a:defRPr sz="1700"/>
            </a:lvl8pPr>
            <a:lvl9pPr marL="3657520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8" tIns="45718" rIns="91438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90" indent="0">
              <a:buNone/>
              <a:defRPr sz="1900"/>
            </a:lvl2pPr>
            <a:lvl3pPr marL="914380" indent="0">
              <a:buNone/>
              <a:defRPr sz="1900"/>
            </a:lvl3pPr>
            <a:lvl4pPr marL="1371570" indent="0">
              <a:buNone/>
              <a:defRPr sz="1700"/>
            </a:lvl4pPr>
            <a:lvl5pPr marL="1828760" indent="0">
              <a:buNone/>
              <a:defRPr sz="1700"/>
            </a:lvl5pPr>
            <a:lvl6pPr marL="2285950" indent="0">
              <a:buNone/>
              <a:defRPr sz="1700"/>
            </a:lvl6pPr>
            <a:lvl7pPr marL="2743140" indent="0">
              <a:buNone/>
              <a:defRPr sz="1700"/>
            </a:lvl7pPr>
            <a:lvl8pPr marL="3200330" indent="0">
              <a:buNone/>
              <a:defRPr sz="1700"/>
            </a:lvl8pPr>
            <a:lvl9pPr marL="3657520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7"/>
            <a:ext cx="10315576" cy="1647826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90" indent="0">
              <a:buNone/>
              <a:defRPr sz="1900" b="1"/>
            </a:lvl2pPr>
            <a:lvl3pPr marL="914380" indent="0">
              <a:buNone/>
              <a:defRPr sz="1900" b="1"/>
            </a:lvl3pPr>
            <a:lvl4pPr marL="1371570" indent="0">
              <a:buNone/>
              <a:defRPr sz="1700" b="1"/>
            </a:lvl4pPr>
            <a:lvl5pPr marL="1828760" indent="0">
              <a:buNone/>
              <a:defRPr sz="1700" b="1"/>
            </a:lvl5pPr>
            <a:lvl6pPr marL="2285950" indent="0">
              <a:buNone/>
              <a:defRPr sz="1700" b="1"/>
            </a:lvl6pPr>
            <a:lvl7pPr marL="2743140" indent="0">
              <a:buNone/>
              <a:defRPr sz="1700" b="1"/>
            </a:lvl7pPr>
            <a:lvl8pPr marL="3200330" indent="0">
              <a:buNone/>
              <a:defRPr sz="1700" b="1"/>
            </a:lvl8pPr>
            <a:lvl9pPr marL="3657520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7"/>
            <a:ext cx="10366376" cy="1647826"/>
          </a:xfrm>
          <a:prstGeom prst="rect">
            <a:avLst/>
          </a:prstGeom>
        </p:spPr>
        <p:txBody>
          <a:bodyPr lIns="91438" tIns="45718" rIns="91438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90" indent="0">
              <a:buNone/>
              <a:defRPr sz="1900" b="1"/>
            </a:lvl2pPr>
            <a:lvl3pPr marL="914380" indent="0">
              <a:buNone/>
              <a:defRPr sz="1900" b="1"/>
            </a:lvl3pPr>
            <a:lvl4pPr marL="1371570" indent="0">
              <a:buNone/>
              <a:defRPr sz="1700" b="1"/>
            </a:lvl4pPr>
            <a:lvl5pPr marL="1828760" indent="0">
              <a:buNone/>
              <a:defRPr sz="1700" b="1"/>
            </a:lvl5pPr>
            <a:lvl6pPr marL="2285950" indent="0">
              <a:buNone/>
              <a:defRPr sz="1700" b="1"/>
            </a:lvl6pPr>
            <a:lvl7pPr marL="2743140" indent="0">
              <a:buNone/>
              <a:defRPr sz="1700" b="1"/>
            </a:lvl7pPr>
            <a:lvl8pPr marL="3200330" indent="0">
              <a:buNone/>
              <a:defRPr sz="1700" b="1"/>
            </a:lvl8pPr>
            <a:lvl9pPr marL="3657520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8" tIns="45718" rIns="91438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lIns="91438" tIns="45718" rIns="91438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90" indent="0">
              <a:buNone/>
              <a:defRPr sz="1400"/>
            </a:lvl2pPr>
            <a:lvl3pPr marL="914380" indent="0">
              <a:buNone/>
              <a:defRPr sz="1200"/>
            </a:lvl3pPr>
            <a:lvl4pPr marL="1371570" indent="0">
              <a:buNone/>
              <a:defRPr sz="1000"/>
            </a:lvl4pPr>
            <a:lvl5pPr marL="1828760" indent="0">
              <a:buNone/>
              <a:defRPr sz="1000"/>
            </a:lvl5pPr>
            <a:lvl6pPr marL="2285950" indent="0">
              <a:buNone/>
              <a:defRPr sz="1000"/>
            </a:lvl6pPr>
            <a:lvl7pPr marL="2743140" indent="0">
              <a:buNone/>
              <a:defRPr sz="1000"/>
            </a:lvl7pPr>
            <a:lvl8pPr marL="3200330" indent="0">
              <a:buNone/>
              <a:defRPr sz="1000"/>
            </a:lvl8pPr>
            <a:lvl9pPr marL="365752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8" tIns="45718" rIns="91438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90" indent="0">
              <a:buNone/>
              <a:defRPr sz="2900"/>
            </a:lvl2pPr>
            <a:lvl3pPr marL="914380" indent="0">
              <a:buNone/>
              <a:defRPr sz="2400"/>
            </a:lvl3pPr>
            <a:lvl4pPr marL="1371570" indent="0">
              <a:buNone/>
              <a:defRPr sz="1900"/>
            </a:lvl4pPr>
            <a:lvl5pPr marL="1828760" indent="0">
              <a:buNone/>
              <a:defRPr sz="1900"/>
            </a:lvl5pPr>
            <a:lvl6pPr marL="2285950" indent="0">
              <a:buNone/>
              <a:defRPr sz="1900"/>
            </a:lvl6pPr>
            <a:lvl7pPr marL="2743140" indent="0">
              <a:buNone/>
              <a:defRPr sz="1900"/>
            </a:lvl7pPr>
            <a:lvl8pPr marL="3200330" indent="0">
              <a:buNone/>
              <a:defRPr sz="1900"/>
            </a:lvl8pPr>
            <a:lvl9pPr marL="3657520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8" tIns="45718" rIns="91438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90" indent="0">
              <a:buNone/>
              <a:defRPr sz="1400"/>
            </a:lvl2pPr>
            <a:lvl3pPr marL="914380" indent="0">
              <a:buNone/>
              <a:defRPr sz="1200"/>
            </a:lvl3pPr>
            <a:lvl4pPr marL="1371570" indent="0">
              <a:buNone/>
              <a:defRPr sz="1000"/>
            </a:lvl4pPr>
            <a:lvl5pPr marL="1828760" indent="0">
              <a:buNone/>
              <a:defRPr sz="1000"/>
            </a:lvl5pPr>
            <a:lvl6pPr marL="2285950" indent="0">
              <a:buNone/>
              <a:defRPr sz="1000"/>
            </a:lvl6pPr>
            <a:lvl7pPr marL="2743140" indent="0">
              <a:buNone/>
              <a:defRPr sz="1000"/>
            </a:lvl7pPr>
            <a:lvl8pPr marL="3200330" indent="0">
              <a:buNone/>
              <a:defRPr sz="1000"/>
            </a:lvl8pPr>
            <a:lvl9pPr marL="365752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9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7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6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75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6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5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04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536" indent="-800082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54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5"/>
          <p:cNvSpPr>
            <a:spLocks/>
          </p:cNvSpPr>
          <p:nvPr/>
        </p:nvSpPr>
        <p:spPr bwMode="auto">
          <a:xfrm>
            <a:off x="0" y="10083800"/>
            <a:ext cx="24384000" cy="36322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8792" y="4092761"/>
            <a:ext cx="20882320" cy="2215987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latin typeface="Arial"/>
                <a:ea typeface="MS Mincho"/>
                <a:cs typeface="Times New Roman"/>
              </a:rPr>
              <a:t>Материалы к кейсу</a:t>
            </a:r>
            <a:r>
              <a:rPr lang="ru-RU" sz="6000" b="1" dirty="0">
                <a:latin typeface="Arial"/>
                <a:ea typeface="MS Mincho"/>
                <a:cs typeface="Times New Roman"/>
              </a:rPr>
              <a:t> </a:t>
            </a:r>
            <a:endParaRPr lang="ru-RU" sz="5400" dirty="0">
              <a:latin typeface="Cambria"/>
              <a:ea typeface="MS Mincho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latin typeface="Arial"/>
                <a:ea typeface="MS Mincho"/>
                <a:cs typeface="Times New Roman"/>
              </a:rPr>
              <a:t>«</a:t>
            </a:r>
            <a:r>
              <a:rPr lang="ru-RU" sz="6000" b="1" dirty="0">
                <a:latin typeface="Arial"/>
                <a:ea typeface="MS Mincho"/>
                <a:cs typeface="Times New Roman"/>
              </a:rPr>
              <a:t>Обратная тактильная связь»</a:t>
            </a:r>
            <a:endParaRPr lang="ru-RU" sz="5400" dirty="0">
              <a:effectLst/>
              <a:latin typeface="Cambria"/>
              <a:ea typeface="MS Mincho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752776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Ценообразование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897824" y="10890448"/>
            <a:ext cx="21506464" cy="13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Какова будет оптимальная рыночная стоимость вашего продукта?</a:t>
            </a:r>
            <a:endParaRPr lang="ru-RU" sz="3600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01" y="2266680"/>
            <a:ext cx="1622448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определении цены учитывайте следующие факторы</a:t>
            </a:r>
            <a:r>
              <a:rPr lang="ru-RU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Средняя цена производства, включающая себестоимость изготовления и сбыта, а также среднюю прибыль для данной отрасли.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Соотношение спроса и предложения на данный продукт. Как правило, 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 на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продукт 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предложение, что позволяет корректировать цену относительно базовой в сторону увеличения ("снятие сливок").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Нерыночное регулирование цены (монопольное и государственное регулирование).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Состояние денежной сферы (изменение курса национальной валюты относительно свободно 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конвертируемых валют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инфляция). Снижение курса создает условия для увеличения цены, 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т.к.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случае зарубежные аналоги становятся менее конкурентоспособными из-за увеличения рублевых цен на них.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поставки. Чем выше объем поставки, тем ниже постоянные расходы (транспортные расходы, затраты на оформление сопроводительной документации) в расчете на единицу продукта и, соответственно, полная себестоимость.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Взаимоотношения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продавец-покупатель. Например, правило "постоянному клиенту - скидка".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Конкурентоспособность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(сравнение производится с идеальной потребительской моделью, удовлетворяющей потребителя на 100 % на данном сегменте рынка).</a:t>
            </a:r>
          </a:p>
          <a:p>
            <a:pPr marL="530225" indent="-530225" defTabSz="530225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поставки. Цена продукта зависит от части транспортных расходов, включаемых в себестоимость и, соответственно, в цену.</a:t>
            </a:r>
          </a:p>
        </p:txBody>
      </p:sp>
      <p:pic>
        <p:nvPicPr>
          <p:cNvPr id="1026" name="Picture 2" descr="C:\Users\User\Desktop\image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65" y="2363504"/>
            <a:ext cx="5990034" cy="66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40065" y="9100924"/>
            <a:ext cx="5990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определения цены на инновационный продукт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6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/>
          </p:cNvSpPr>
          <p:nvPr/>
        </p:nvSpPr>
        <p:spPr bwMode="auto">
          <a:xfrm>
            <a:off x="360001" y="752776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Ценообразование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3075" name="Picture 3" descr="C:\Users\Оксана\Downloads\FullSizeRender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864"/>
            <a:ext cx="24384000" cy="113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3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Потоки доходов (Финансовый прогноз)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150646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За что клиент платит?  Динамика прибыли: с чего начнете, к чему будете стремиться?</a:t>
            </a:r>
            <a:endParaRPr lang="ru-RU" sz="3600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36" y="2249488"/>
            <a:ext cx="2378532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Проанализируйте и установите возможные источники прибыли: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активов (продажа прав собственности на физический продукт);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использование;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абонентская плата (например, за подписку);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аренда/лизинг;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лицензирование.</a:t>
            </a:r>
          </a:p>
        </p:txBody>
      </p:sp>
      <p:pic>
        <p:nvPicPr>
          <p:cNvPr id="2050" name="Picture 2" descr="http://xreferat.com/image/113/1308249056_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6" y="6221067"/>
            <a:ext cx="11578584" cy="37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4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Основная деятельность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150646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Какую схему производства продукта/ предоставления услуги вы предлагаете? (ключевые точки)</a:t>
            </a:r>
            <a:endParaRPr lang="ru-RU" sz="3600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00" y="2609528"/>
            <a:ext cx="13632200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Разделите основную деятельность по категориям:</a:t>
            </a: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(разработка, производство и доставка продукта);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решений (новые решения индивидуальных проблем потребителей);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платформа/сеть (сервисное обслуживание на основе программного обеспечения).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oborot.ru/images/articles/et2008/sensecraft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830" y="2802322"/>
            <a:ext cx="9718594" cy="64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6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Основные ресурсы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098646"/>
            <a:ext cx="21506464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Что нужно, чтобы действовать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?</a:t>
            </a:r>
            <a:endParaRPr lang="ru-RU" sz="3600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00" y="2609528"/>
            <a:ext cx="23785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Разделите необходимые ресурсы по категориям:</a:t>
            </a: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(материальные активы: производственное оборудование, транспортные средства, здания и т.п.);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(бренды, запатентованные названия);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(человеческие);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(наличные деньги, кредитные линии).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1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Ключевые партнеры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150646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Кто ваши ключевые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партнеры? Какие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ключевые ресурсы вы получаете от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партнеров? Что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делают ваши партнеры?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00" y="2609528"/>
            <a:ext cx="23785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Выделите 3 основных мотива для создания партнерских отношений: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и экономия на масштабе (базовая форма партнерства покупатель-поставщик направлена на оптимизацию распределения ресурсов и деятельности);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рисков и неопределенности (формат альянса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конкурентами в одной сфере);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определенных ресурсов и активностей (расширение собственных возможностей за счет использования ресурсов других фирм и передачи им части активностей).</a:t>
            </a:r>
          </a:p>
          <a:p>
            <a:pPr marL="622300"/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Мотивом построения таких отношений может быть получение знаний, лицензий или доступа к потребителю.</a:t>
            </a: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7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Структура расходов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150646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Основные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затраты? Какие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из ресурсов/активностей обходятся дороже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всего? Акцент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на расходах или на ценности?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336" y="2579864"/>
            <a:ext cx="23785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подход к минимизации расходов: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 на расходах (наиболее экономичная структура расходов, низкая цена, максимизация автоматизации);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 на ценности (продукт премиального сегмента и высокая степень персонализации обслуживания).</a:t>
            </a: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учитывайте фиксированные расходы (например, аренда, заработная плата), переменные расходы, экономию на масштабе и совмещении (использование одних и тех же маркетинговых инструментов и каналов распространения для разных продуктов).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4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Устойчивое развитие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3" y="10718383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150646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Какие меры нужно предпринять для создания устойчивого экономического положения на рынке? Как обеспечить стабильность спроса?</a:t>
            </a:r>
            <a:endParaRPr lang="ru-RU" sz="3600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00" y="2249488"/>
            <a:ext cx="2328127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определения возможностей развития используйте Матрицу Ансоффа</a:t>
            </a: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 по товарам-рынкам предусматривает использование четырех альтернативных стратегий маркетинга для сохранения и/или увеличения сбыта: проникновение на рынок, развитие рынка, разработка товара и диверсификация.</a:t>
            </a:r>
          </a:p>
          <a:p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альтернативы зависит от степени насыщенности рынка и возможности компании постоянно обновлять производство. Две или более стратегий могут сочетаться.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проникновения на рынок — усиление маркетинговых мероприятий для укрепления и усиления позиций предприятия на рынке.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рынка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новых рынков с помощью сбыта старых товаров на новых региональных, национальных или интернациональных рынках.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продукта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новых продуктов на старых рынках с целью увеличения рыночной силы.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диверсификации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выходит на новые рынки с целью снизить риски на уже имеющихся рынках. Производственная программа включает продукты, которые предприятие еще не выпускало. Главная опасность данной стратегии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распыление сил.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441" y="2681536"/>
            <a:ext cx="11185901" cy="22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2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5"/>
          <p:cNvSpPr>
            <a:spLocks/>
          </p:cNvSpPr>
          <p:nvPr/>
        </p:nvSpPr>
        <p:spPr bwMode="auto">
          <a:xfrm>
            <a:off x="0" y="10083800"/>
            <a:ext cx="24384000" cy="36322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pic>
        <p:nvPicPr>
          <p:cNvPr id="1026" name="Picture 2" descr="C:\Users\Оксана\Downloads\IMG_55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1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Проблема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071370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Какую проблему вы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решаете? Почему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ее необходимо решить?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000" y="2609528"/>
            <a:ext cx="23785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Оцените проектируемый продукт/услугу по следующим критериям: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нового продукта для потребителей (научные и технические возможности);</a:t>
            </a: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незанятых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 на рынке (анализ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имеющихся на рынке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продуктов)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предполагаемый спрос на новый продукт;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продукта на окружающую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среду.</a:t>
            </a: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Предложение </a:t>
            </a:r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(Продукт)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071370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Что вы предлагаете?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Какие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потребности удовлетворяете? Что вы предлагаете каждому потребительскому сегменту? Чем вы его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привлекаете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? Что есть у вас, и нет у конкурентов?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00" y="2609528"/>
            <a:ext cx="23785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Сформулируйте концепт вашей идеи, ее ключевые параметры.</a:t>
            </a: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ключевые характеристики 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нового продукта, соот­ветствующие </a:t>
            </a:r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 и ожиданиям будущих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покупателей.</a:t>
            </a:r>
          </a:p>
          <a:p>
            <a:pPr lvl="0"/>
            <a:endParaRPr lang="ru-RU" sz="4000" b="1" dirty="0" smtClean="0"/>
          </a:p>
          <a:p>
            <a:pPr lvl="0"/>
            <a:r>
              <a:rPr lang="ru-RU" sz="4000" b="1" dirty="0" smtClean="0"/>
              <a:t>Определите ценности нового продукта для вашего сегмента потребителей:</a:t>
            </a:r>
            <a:endParaRPr lang="ru-RU" sz="4000" b="1" dirty="0"/>
          </a:p>
          <a:p>
            <a:pPr lvl="0"/>
            <a:endParaRPr lang="ru-RU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(например, цена, скорость обслуживания);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(дизайн, новизна, доступность).</a:t>
            </a:r>
          </a:p>
          <a:p>
            <a:pPr lvl="0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0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Ваш потребитель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071370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Кто ваш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потребитель? Какой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клиент наиболее важен для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вас? Как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он принимает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решения? Что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его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характеризует? Сколько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 него денег? Много?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93" y="2590144"/>
            <a:ext cx="237853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тип сегмента вашего потребителя из возможных видов рынка:</a:t>
            </a:r>
          </a:p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массовый (одна большая группа клиентов со схожими потребностями);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нишевой (специфичные отрасли);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сегментированный (рыночный сегмент с разными потребностями);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диверсифицированный (2 несвязанных сегмента с абсолютно разными потребностями).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Оцените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запросы и предпочтения потенциальных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потребителей, уровень их платежеспособности.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3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Ваши конкуренты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071370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0" algn="l" eaLnBrk="1" hangingPunct="1"/>
            <a:r>
              <a:rPr lang="ru-RU" sz="3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Кто ваши основные конкуренты на рынке</a:t>
            </a:r>
            <a:r>
              <a:rPr lang="ru-RU" sz="3600" dirty="0" smtClean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? В чем ваши преимущества относительно них?  </a:t>
            </a:r>
            <a:endParaRPr lang="ru-RU" sz="3600" dirty="0"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00" y="2609528"/>
            <a:ext cx="237853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Проведите сравнительный анализ участников рынка: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выявите сильные и слабые стороны каждого участника рынка;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мотивацию и возможности конкурентов.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аполните таблицу на основе полученных данных: 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compet-analiz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6" y="5819735"/>
            <a:ext cx="11065304" cy="4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9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Каналы распространения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910672" y="11383819"/>
            <a:ext cx="2150646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Откуда берутся клиенты? Как они о вас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узнают? Какие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каналы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сбыта наиболее эффективны? Какие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наиболее выгодны?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00" y="2609528"/>
            <a:ext cx="23785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наиболее экономически выгодные каналы сбыта из возможных: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(отдел продаж, корпоративные магазины, веб-продажи);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партнерские (магазины партнеров, оптовое распределение).</a:t>
            </a: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выбрать между достижением своих клиентов через свои собственные каналы, каналы партнеров, или и то и другое одновременно. </a:t>
            </a:r>
          </a:p>
          <a:p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задача – найти правильный баланс между различными каналами и интегрировать их таким образом, чтобы создать отличный потребительский опыт и максимизировать прибыль. </a:t>
            </a:r>
          </a:p>
        </p:txBody>
      </p:sp>
    </p:spTree>
    <p:extLst>
      <p:ext uri="{BB962C8B-B14F-4D97-AF65-F5344CB8AC3E}">
        <p14:creationId xmlns:p14="http://schemas.microsoft.com/office/powerpoint/2010/main" val="189565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ксана\Downloads\FullSizeRender (4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528"/>
            <a:ext cx="24384000" cy="111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 smtClean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Каналы распространения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6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1" y="660400"/>
            <a:ext cx="2011292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Отношения с клиентами</a:t>
            </a:r>
            <a:endParaRPr lang="en-US" sz="9300" b="1" dirty="0">
              <a:solidFill>
                <a:srgbClr val="3C3C3C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897824" y="10336646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Уточняющие вопросы</a:t>
            </a:r>
            <a:endParaRPr lang="en-US" sz="4300" b="1" dirty="0">
              <a:solidFill>
                <a:srgbClr val="3C3C3C"/>
              </a:solidFill>
              <a:latin typeface="Ale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897824" y="11394504"/>
            <a:ext cx="21506464" cy="14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Какие отношения предпочтительнее для каждого </a:t>
            </a:r>
            <a:r>
              <a:rPr lang="ru-RU" sz="3600" dirty="0" smtClean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сегмента? Как </a:t>
            </a:r>
            <a:r>
              <a:rPr lang="ru-RU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вы будете работать с вашими клиентами?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336" y="2637016"/>
            <a:ext cx="2378532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наиболее эффективный тип отношений с клиентами из возможных: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 (взаимодействие с реальным представителем компании);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консультант (отдельный представитель компании для конкретного клиента);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самообслуживание;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втоматизированное обслуживание;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 (он-</a:t>
            </a:r>
            <a:r>
              <a:rPr lang="ru-RU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сообщества);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создание продуктов/услуг (например, через рецензии и отзывы).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тип отношений может быть реализован параллельно для определенного сегмента потребителей.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6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Pages>0</Pages>
  <Words>998</Words>
  <Characters>0</Characters>
  <Application>Microsoft Office PowerPoint</Application>
  <PresentationFormat>Произвольный</PresentationFormat>
  <Lines>0</Lines>
  <Paragraphs>146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Master #5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contact@improvepresentation.com</dc:creator>
  <cp:lastModifiedBy>Оксана</cp:lastModifiedBy>
  <cp:revision>208</cp:revision>
  <dcterms:modified xsi:type="dcterms:W3CDTF">2016-12-02T19:10:06Z</dcterms:modified>
</cp:coreProperties>
</file>